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1216" r:id="rId2"/>
    <p:sldId id="1215" r:id="rId3"/>
    <p:sldId id="1214" r:id="rId4"/>
    <p:sldId id="256" r:id="rId5"/>
    <p:sldId id="1213" r:id="rId6"/>
    <p:sldId id="1098" r:id="rId7"/>
    <p:sldId id="1141" r:id="rId8"/>
    <p:sldId id="1142" r:id="rId9"/>
    <p:sldId id="1143" r:id="rId10"/>
    <p:sldId id="1144" r:id="rId11"/>
    <p:sldId id="1145" r:id="rId12"/>
    <p:sldId id="1178" r:id="rId13"/>
    <p:sldId id="1180" r:id="rId14"/>
    <p:sldId id="1188" r:id="rId15"/>
    <p:sldId id="1147" r:id="rId16"/>
    <p:sldId id="1154" r:id="rId17"/>
    <p:sldId id="1148" r:id="rId18"/>
    <p:sldId id="1155" r:id="rId19"/>
    <p:sldId id="1149" r:id="rId20"/>
    <p:sldId id="1156" r:id="rId21"/>
    <p:sldId id="1157" r:id="rId22"/>
    <p:sldId id="1158" r:id="rId23"/>
    <p:sldId id="1150" r:id="rId24"/>
    <p:sldId id="1159" r:id="rId25"/>
    <p:sldId id="1160" r:id="rId26"/>
    <p:sldId id="1162" r:id="rId27"/>
    <p:sldId id="1164" r:id="rId28"/>
    <p:sldId id="1163" r:id="rId29"/>
    <p:sldId id="257" r:id="rId30"/>
    <p:sldId id="280" r:id="rId31"/>
    <p:sldId id="282" r:id="rId32"/>
    <p:sldId id="281" r:id="rId33"/>
    <p:sldId id="284" r:id="rId34"/>
    <p:sldId id="347" r:id="rId35"/>
    <p:sldId id="283" r:id="rId36"/>
    <p:sldId id="349" r:id="rId37"/>
    <p:sldId id="348" r:id="rId38"/>
    <p:sldId id="285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287" r:id="rId48"/>
    <p:sldId id="261" r:id="rId49"/>
    <p:sldId id="366" r:id="rId50"/>
    <p:sldId id="367" r:id="rId51"/>
    <p:sldId id="1217" r:id="rId52"/>
    <p:sldId id="1218" r:id="rId53"/>
    <p:sldId id="1312" r:id="rId54"/>
    <p:sldId id="292" r:id="rId55"/>
    <p:sldId id="1313" r:id="rId56"/>
    <p:sldId id="1316" r:id="rId57"/>
    <p:sldId id="1317" r:id="rId58"/>
    <p:sldId id="1318" r:id="rId59"/>
    <p:sldId id="1315" r:id="rId60"/>
    <p:sldId id="293" r:id="rId61"/>
    <p:sldId id="30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4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391D-72BD-094B-9772-D5BC9344085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47A7D-95D7-7A42-B7FB-7C90AAB48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04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57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47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0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89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94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7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42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81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4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33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51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0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25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619B-3D21-CF47-9C73-1F0F66136D5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8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39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4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6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76E8-50BD-DB4D-99EF-68BAB45515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1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E62F-CFC6-A246-90DC-3D8E7CEAD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8D50C-2256-6240-A6EE-6438E50C3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05183-1CCE-0E4D-8B8E-59EBA4CC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A464-0849-A94B-BBAE-6E68132E5EA7}" type="datetime1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1756-FAA5-FE47-8A71-F743CE0F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7B84-6D55-354D-9641-7BE5925D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6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31C9-C5A4-AA44-83E6-5170CC60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50FEF-A49D-BA46-8148-D186CF8E7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0116A-7077-BD49-B470-F4BE3D6A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AD59-67C8-624F-9717-6C5EDE8B273F}" type="datetime1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3C36C-8E4D-8B44-B35F-E28D40B6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3E78A-1F73-C643-AF36-28A62C98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5361A-A29A-264E-9BF9-38C0C4909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BE5DD-39C8-AB48-8ECE-C04B77AB5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CA3B2-5CFA-AE43-BA2F-71F4203B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8D6A-6A11-9143-A399-3F894ECDEA0D}" type="datetime1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3FAE4-D068-3640-8C7E-D0081CA7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1E4CE-493D-FA4F-A791-6C2691E0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9120-6207-2546-BC4A-09B1C42D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AE5E9-3878-7647-B433-146A4B19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8A9A1-D1E6-5549-9DF5-B5A5BDE9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0D14-FC93-054B-B1C2-EA3032B5BBBE}" type="datetime1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499A-84ED-5B4E-AC74-017FD291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C71F-F456-2449-AD2F-6654243B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4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CE9F-FAD4-724A-9D2A-26FB2533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580AF-5C56-9D4B-B0B0-DB634977B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75220-EF0E-8341-97FC-F2C08D87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833C-C04A-4C4D-BF24-1355AA61F8DA}" type="datetime1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EB8CE-3C77-DF48-94AB-F5CEF2AD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DCBAB-8589-554B-8EB1-2784B193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2592-6633-6148-9495-A782005D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F9CD-900D-7D4D-9D80-DD08A7C61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DD03-15C1-8D4C-A330-B2803AF38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D4AAD-CFC0-6A48-B9D8-3425214C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9531-7163-A842-AEEA-D220BE968E0A}" type="datetime1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9052A-7657-B44B-841C-50A7C6F7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30B85-54F8-264D-8844-A4FA4AD9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8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615F-6C59-2F49-A244-434BF254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DCA-32AE-B94A-803B-82F96B153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04266-9229-A94E-A507-F5D0498C8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A4EE1-8488-9149-B7E5-0EAAF2BE5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E7BBD-E660-D846-9B91-33B67CE1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5014F-4774-AF48-BE62-1E96B6BE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FAA9D-355F-8F44-83E8-E220D1A90771}" type="datetime1">
              <a:rPr lang="en-US" smtClean="0"/>
              <a:t>3/16/20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FBC99B-B835-C344-A0B1-9058D8FF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3F093-CB11-4F41-9E25-A5A60261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9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B735-1CBA-1942-A64E-D9C40929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B25C2-2A78-AC4E-BEB0-A00EFDE1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ED9F-A5C4-6B43-AFA3-3086BECA48FC}" type="datetime1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85178-877D-FE49-8683-828BD801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706C3-105F-CA47-9DED-5CEB8D23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76D9D-2DAA-D14B-8BD8-4774D9B1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24FAE-9C09-D940-8670-4FA5683C2AB7}" type="datetime1">
              <a:rPr lang="en-US" smtClean="0"/>
              <a:t>3/16/20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1DD32-856C-1048-B685-9C333F1B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7F52-803A-C64A-B4F6-E0A2A1D1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E471-8CD3-544E-B9ED-15F2EB4F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6CB1-3DE1-A64E-876F-1A3AED7F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40687-F210-7740-895B-69BD92964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BE30E-5653-944A-AC7D-537226AE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E84B-1CAB-F946-B40F-EEC19824C31A}" type="datetime1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69483-DA75-FA43-812A-A1699B07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DE86B-E354-4545-A596-FD325016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7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5F4-596B-D94A-B8F1-7F29F1C8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D617E-7D71-9A4F-8430-EAD03C5C6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0F463-4A2A-7C43-A501-DB63323F3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8156E-2063-BD48-9889-DDDD272B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71C1-094B-2941-B07C-6BEFB486C695}" type="datetime1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D6562-B015-5D42-B474-F6EB35C6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E9627-C797-F74C-9774-2F2B6663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4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DFF504-CFF3-B843-95C9-F64DE6C8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9F672-403B-004F-B1BE-5687F367B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2C78-76AA-D344-939C-D2D02C0D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72522-3754-5B49-8967-B2CD6A18B990}" type="datetime1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FA1A5-9016-7740-BD43-AFA8A8715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682EA-8B41-A747-B018-FAE293297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38D8-F0AB-5E44-933A-D9A3EF5A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9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U6HZ5f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7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9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3.emf"/><Relationship Id="rId18" Type="http://schemas.openxmlformats.org/officeDocument/2006/relationships/image" Target="../media/image4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12" Type="http://schemas.openxmlformats.org/officeDocument/2006/relationships/image" Target="../media/image42.emf"/><Relationship Id="rId17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tiff"/><Relationship Id="rId15" Type="http://schemas.openxmlformats.org/officeDocument/2006/relationships/image" Target="../media/image45.emf"/><Relationship Id="rId10" Type="http://schemas.openxmlformats.org/officeDocument/2006/relationships/image" Target="../media/image40.emf"/><Relationship Id="rId19" Type="http://schemas.openxmlformats.org/officeDocument/2006/relationships/image" Target="../media/image49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Relationship Id="rId1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0.emf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5.emf"/><Relationship Id="rId10" Type="http://schemas.openxmlformats.org/officeDocument/2006/relationships/image" Target="../media/image57.emf"/><Relationship Id="rId4" Type="http://schemas.openxmlformats.org/officeDocument/2006/relationships/image" Target="../media/image52.emf"/><Relationship Id="rId9" Type="http://schemas.openxmlformats.org/officeDocument/2006/relationships/image" Target="../media/image5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22.emf"/><Relationship Id="rId7" Type="http://schemas.openxmlformats.org/officeDocument/2006/relationships/image" Target="../media/image7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png"/><Relationship Id="rId4" Type="http://schemas.openxmlformats.org/officeDocument/2006/relationships/image" Target="../media/image7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8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5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12" Type="http://schemas.openxmlformats.org/officeDocument/2006/relationships/image" Target="../media/image104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11" Type="http://schemas.openxmlformats.org/officeDocument/2006/relationships/image" Target="../media/image103.emf"/><Relationship Id="rId5" Type="http://schemas.openxmlformats.org/officeDocument/2006/relationships/image" Target="../media/image97.emf"/><Relationship Id="rId10" Type="http://schemas.openxmlformats.org/officeDocument/2006/relationships/image" Target="../media/image102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06.emf"/><Relationship Id="rId18" Type="http://schemas.openxmlformats.org/officeDocument/2006/relationships/image" Target="../media/image111.emf"/><Relationship Id="rId3" Type="http://schemas.openxmlformats.org/officeDocument/2006/relationships/image" Target="../media/image96.emf"/><Relationship Id="rId21" Type="http://schemas.openxmlformats.org/officeDocument/2006/relationships/image" Target="../media/image114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17" Type="http://schemas.openxmlformats.org/officeDocument/2006/relationships/image" Target="../media/image110.emf"/><Relationship Id="rId2" Type="http://schemas.openxmlformats.org/officeDocument/2006/relationships/image" Target="../media/image95.emf"/><Relationship Id="rId16" Type="http://schemas.openxmlformats.org/officeDocument/2006/relationships/image" Target="../media/image109.emf"/><Relationship Id="rId20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5" Type="http://schemas.openxmlformats.org/officeDocument/2006/relationships/image" Target="../media/image108.emf"/><Relationship Id="rId10" Type="http://schemas.openxmlformats.org/officeDocument/2006/relationships/image" Target="../media/image103.emf"/><Relationship Id="rId19" Type="http://schemas.openxmlformats.org/officeDocument/2006/relationships/image" Target="../media/image112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07.emf"/><Relationship Id="rId22" Type="http://schemas.openxmlformats.org/officeDocument/2006/relationships/image" Target="../media/image11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16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0" Type="http://schemas.openxmlformats.org/officeDocument/2006/relationships/image" Target="../media/image103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1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11.emf"/><Relationship Id="rId18" Type="http://schemas.openxmlformats.org/officeDocument/2006/relationships/image" Target="../media/image118.emf"/><Relationship Id="rId3" Type="http://schemas.openxmlformats.org/officeDocument/2006/relationships/image" Target="../media/image96.emf"/><Relationship Id="rId21" Type="http://schemas.openxmlformats.org/officeDocument/2006/relationships/image" Target="../media/image121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17" Type="http://schemas.openxmlformats.org/officeDocument/2006/relationships/image" Target="../media/image115.emf"/><Relationship Id="rId2" Type="http://schemas.openxmlformats.org/officeDocument/2006/relationships/image" Target="../media/image95.emf"/><Relationship Id="rId16" Type="http://schemas.openxmlformats.org/officeDocument/2006/relationships/image" Target="../media/image114.emf"/><Relationship Id="rId20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5" Type="http://schemas.openxmlformats.org/officeDocument/2006/relationships/image" Target="../media/image113.emf"/><Relationship Id="rId10" Type="http://schemas.openxmlformats.org/officeDocument/2006/relationships/image" Target="../media/image103.emf"/><Relationship Id="rId19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1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11.emf"/><Relationship Id="rId18" Type="http://schemas.openxmlformats.org/officeDocument/2006/relationships/image" Target="../media/image118.emf"/><Relationship Id="rId3" Type="http://schemas.openxmlformats.org/officeDocument/2006/relationships/image" Target="../media/image96.emf"/><Relationship Id="rId21" Type="http://schemas.openxmlformats.org/officeDocument/2006/relationships/image" Target="../media/image121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17" Type="http://schemas.openxmlformats.org/officeDocument/2006/relationships/image" Target="../media/image115.emf"/><Relationship Id="rId2" Type="http://schemas.openxmlformats.org/officeDocument/2006/relationships/image" Target="../media/image95.emf"/><Relationship Id="rId16" Type="http://schemas.openxmlformats.org/officeDocument/2006/relationships/image" Target="../media/image114.emf"/><Relationship Id="rId20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5" Type="http://schemas.openxmlformats.org/officeDocument/2006/relationships/image" Target="../media/image113.emf"/><Relationship Id="rId10" Type="http://schemas.openxmlformats.org/officeDocument/2006/relationships/image" Target="../media/image103.emf"/><Relationship Id="rId19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12.emf"/><Relationship Id="rId22" Type="http://schemas.openxmlformats.org/officeDocument/2006/relationships/image" Target="../media/image12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18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2" Type="http://schemas.openxmlformats.org/officeDocument/2006/relationships/image" Target="../media/image95.emf"/><Relationship Id="rId16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5" Type="http://schemas.openxmlformats.org/officeDocument/2006/relationships/image" Target="../media/image123.emf"/><Relationship Id="rId10" Type="http://schemas.openxmlformats.org/officeDocument/2006/relationships/image" Target="../media/image103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1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rseq" TargetMode="External"/><Relationship Id="rId2" Type="http://schemas.openxmlformats.org/officeDocument/2006/relationships/hyperlink" Target="https://marian-nm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dinburghNLP/nematu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11.emf"/><Relationship Id="rId18" Type="http://schemas.openxmlformats.org/officeDocument/2006/relationships/image" Target="../media/image118.emf"/><Relationship Id="rId3" Type="http://schemas.openxmlformats.org/officeDocument/2006/relationships/image" Target="../media/image96.emf"/><Relationship Id="rId21" Type="http://schemas.openxmlformats.org/officeDocument/2006/relationships/image" Target="../media/image121.emf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17" Type="http://schemas.openxmlformats.org/officeDocument/2006/relationships/image" Target="../media/image115.emf"/><Relationship Id="rId2" Type="http://schemas.openxmlformats.org/officeDocument/2006/relationships/image" Target="../media/image95.emf"/><Relationship Id="rId16" Type="http://schemas.openxmlformats.org/officeDocument/2006/relationships/image" Target="../media/image114.emf"/><Relationship Id="rId20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5" Type="http://schemas.openxmlformats.org/officeDocument/2006/relationships/image" Target="../media/image113.emf"/><Relationship Id="rId10" Type="http://schemas.openxmlformats.org/officeDocument/2006/relationships/image" Target="../media/image103.emf"/><Relationship Id="rId19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Relationship Id="rId14" Type="http://schemas.openxmlformats.org/officeDocument/2006/relationships/image" Target="../media/image112.emf"/><Relationship Id="rId22" Type="http://schemas.openxmlformats.org/officeDocument/2006/relationships/image" Target="../media/image12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0.em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emf"/><Relationship Id="rId20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7.emf"/><Relationship Id="rId10" Type="http://schemas.openxmlformats.org/officeDocument/2006/relationships/image" Target="../media/image11.png"/><Relationship Id="rId19" Type="http://schemas.openxmlformats.org/officeDocument/2006/relationships/image" Target="../media/image21.em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2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7.em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4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FFE4-6852-5547-A5B8-5A0DDE55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text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4CAE9D-2782-EA49-BC30-21D01DDB2A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1843" y="1423950"/>
            <a:ext cx="4144617" cy="529004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EE6A5-38DE-D74A-81CD-76C96B0E6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Title: Introduction to Natural Language Processing</a:t>
            </a:r>
          </a:p>
          <a:p>
            <a:r>
              <a:rPr lang="en-US" dirty="0"/>
              <a:t>Author: Jacob Eisenstein</a:t>
            </a:r>
          </a:p>
          <a:p>
            <a:r>
              <a:rPr lang="en-US" dirty="0"/>
              <a:t>Year: 2019</a:t>
            </a:r>
          </a:p>
          <a:p>
            <a:r>
              <a:rPr lang="en-US" dirty="0"/>
              <a:t>Draft PDF available at </a:t>
            </a:r>
            <a:r>
              <a:rPr lang="en-US" dirty="0">
                <a:hlinkClick r:id="rId3"/>
              </a:rPr>
              <a:t>https://bit.ly/2U6HZ5f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462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942989" y="6244954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96089" y="62449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59718" y="1690688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Readout Function</a:t>
            </a:r>
            <a:endParaRPr lang="en-US" sz="2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216678" y="4809490"/>
            <a:ext cx="3508839" cy="1392064"/>
            <a:chOff x="5679132" y="3832770"/>
            <a:chExt cx="3508839" cy="1392064"/>
          </a:xfrm>
        </p:grpSpPr>
        <p:grpSp>
          <p:nvGrpSpPr>
            <p:cNvPr id="4" name="Group 3"/>
            <p:cNvGrpSpPr/>
            <p:nvPr/>
          </p:nvGrpSpPr>
          <p:grpSpPr>
            <a:xfrm>
              <a:off x="5679132" y="3905292"/>
              <a:ext cx="3508839" cy="1319542"/>
              <a:chOff x="334373" y="2304091"/>
              <a:chExt cx="9200641" cy="3340260"/>
            </a:xfrm>
          </p:grpSpPr>
          <p:sp>
            <p:nvSpPr>
              <p:cNvPr id="8" name="Shape 424"/>
              <p:cNvSpPr/>
              <p:nvPr/>
            </p:nvSpPr>
            <p:spPr>
              <a:xfrm>
                <a:off x="5278355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9" name="Shape 425"/>
              <p:cNvSpPr/>
              <p:nvPr/>
            </p:nvSpPr>
            <p:spPr>
              <a:xfrm flipV="1">
                <a:off x="5847073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0" name="Shape 426"/>
              <p:cNvSpPr/>
              <p:nvPr/>
            </p:nvSpPr>
            <p:spPr>
              <a:xfrm>
                <a:off x="7727168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2" name="Shape 427"/>
              <p:cNvSpPr/>
              <p:nvPr/>
            </p:nvSpPr>
            <p:spPr>
              <a:xfrm flipV="1">
                <a:off x="8295887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3" name="Shape 428"/>
              <p:cNvSpPr/>
              <p:nvPr/>
            </p:nvSpPr>
            <p:spPr>
              <a:xfrm>
                <a:off x="2829542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4" name="Shape 429"/>
              <p:cNvSpPr/>
              <p:nvPr/>
            </p:nvSpPr>
            <p:spPr>
              <a:xfrm flipV="1">
                <a:off x="3398261" y="4623054"/>
                <a:ext cx="1" cy="636568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5" name="Shape 430"/>
              <p:cNvSpPr/>
              <p:nvPr/>
            </p:nvSpPr>
            <p:spPr>
              <a:xfrm>
                <a:off x="380729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808785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6" name="Shape 431"/>
              <p:cNvSpPr/>
              <p:nvPr/>
            </p:nvSpPr>
            <p:spPr>
              <a:xfrm flipV="1">
                <a:off x="5841570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7" name="Shape 432"/>
              <p:cNvSpPr/>
              <p:nvPr/>
            </p:nvSpPr>
            <p:spPr>
              <a:xfrm flipV="1">
                <a:off x="8290382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8" name="Shape 433"/>
              <p:cNvSpPr/>
              <p:nvPr/>
            </p:nvSpPr>
            <p:spPr>
              <a:xfrm flipV="1">
                <a:off x="3392757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9" name="Shape 434"/>
              <p:cNvSpPr/>
              <p:nvPr/>
            </p:nvSpPr>
            <p:spPr>
              <a:xfrm flipV="1">
                <a:off x="943944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0" name="Shape 435"/>
              <p:cNvSpPr/>
              <p:nvPr/>
            </p:nvSpPr>
            <p:spPr>
              <a:xfrm>
                <a:off x="1517569" y="4013638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1" name="Shape 436"/>
              <p:cNvSpPr/>
              <p:nvPr/>
            </p:nvSpPr>
            <p:spPr>
              <a:xfrm>
                <a:off x="3966382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2" name="Shape 437"/>
              <p:cNvSpPr/>
              <p:nvPr/>
            </p:nvSpPr>
            <p:spPr>
              <a:xfrm>
                <a:off x="6415195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pic>
            <p:nvPicPr>
              <p:cNvPr id="23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898" y="3814192"/>
                <a:ext cx="419101" cy="4191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1411" y="3837350"/>
                <a:ext cx="3937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3875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6" name="pasted-image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2687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7" name="pasted-image.pd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373" y="2304091"/>
                <a:ext cx="11938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5761" y="2304091"/>
                <a:ext cx="19050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9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0102" y="2312003"/>
                <a:ext cx="16129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0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0413" y="2304091"/>
                <a:ext cx="25146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1607" y="5314150"/>
                <a:ext cx="622301" cy="3302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2" name="pasted-image.pdf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1325" y="5314150"/>
                <a:ext cx="571501" cy="3048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3" name="pasted-image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8013" y="5307109"/>
                <a:ext cx="279401" cy="3302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5" name="Rounded Rectangle 4"/>
            <p:cNvSpPr/>
            <p:nvPr/>
          </p:nvSpPr>
          <p:spPr>
            <a:xfrm>
              <a:off x="7425650" y="3832770"/>
              <a:ext cx="719108" cy="600232"/>
            </a:xfrm>
            <a:prstGeom prst="roundRect">
              <a:avLst/>
            </a:prstGeom>
            <a:solidFill>
              <a:schemeClr val="accent2">
                <a:alpha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77872" y="1773720"/>
            <a:ext cx="3570811" cy="36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3633" y="2206049"/>
            <a:ext cx="8321040" cy="1094874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335296" y="2154032"/>
            <a:ext cx="1514396" cy="600232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5561375" y="2240525"/>
            <a:ext cx="628504" cy="507099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168499" y="2727307"/>
            <a:ext cx="4026174" cy="600232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25166" y="3945934"/>
            <a:ext cx="23823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>
                <a:solidFill>
                  <a:schemeClr val="accent4"/>
                </a:solidFill>
              </a:rPr>
              <a:t>Exponentiation</a:t>
            </a:r>
          </a:p>
        </p:txBody>
      </p:sp>
      <p:cxnSp>
        <p:nvCxnSpPr>
          <p:cNvPr id="53" name="Straight Arrow Connector 52"/>
          <p:cNvCxnSpPr>
            <a:stCxn id="52" idx="3"/>
            <a:endCxn id="50" idx="1"/>
          </p:cNvCxnSpPr>
          <p:nvPr/>
        </p:nvCxnSpPr>
        <p:spPr>
          <a:xfrm flipV="1">
            <a:off x="3307549" y="2494075"/>
            <a:ext cx="2253827" cy="169808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26822" y="4515775"/>
            <a:ext cx="33345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</a:rPr>
              <a:t>Compatibility between a trainable word vector and </a:t>
            </a:r>
          </a:p>
          <a:p>
            <a:r>
              <a:rPr lang="en-US" sz="2600" b="1" i="1" dirty="0">
                <a:solidFill>
                  <a:schemeClr val="accent2"/>
                </a:solidFill>
              </a:rPr>
              <a:t>the hidden state</a:t>
            </a:r>
          </a:p>
        </p:txBody>
      </p:sp>
      <p:cxnSp>
        <p:nvCxnSpPr>
          <p:cNvPr id="55" name="Straight Arrow Connector 54"/>
          <p:cNvCxnSpPr>
            <a:stCxn id="54" idx="0"/>
            <a:endCxn id="44" idx="1"/>
          </p:cNvCxnSpPr>
          <p:nvPr/>
        </p:nvCxnSpPr>
        <p:spPr>
          <a:xfrm flipV="1">
            <a:off x="3894100" y="2454148"/>
            <a:ext cx="2441197" cy="2061626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35296" y="4007101"/>
            <a:ext cx="22665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>
                <a:solidFill>
                  <a:schemeClr val="tx2"/>
                </a:solidFill>
              </a:rPr>
              <a:t>Normalization</a:t>
            </a:r>
          </a:p>
        </p:txBody>
      </p:sp>
      <p:cxnSp>
        <p:nvCxnSpPr>
          <p:cNvPr id="58" name="Straight Arrow Connector 57"/>
          <p:cNvCxnSpPr>
            <a:stCxn id="57" idx="0"/>
            <a:endCxn id="51" idx="2"/>
          </p:cNvCxnSpPr>
          <p:nvPr/>
        </p:nvCxnSpPr>
        <p:spPr>
          <a:xfrm flipH="1" flipV="1">
            <a:off x="7181587" y="3327540"/>
            <a:ext cx="286969" cy="679561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8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7238" y="5739024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70338" y="573902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470214" y="3036154"/>
            <a:ext cx="4629516" cy="1671790"/>
            <a:chOff x="334373" y="2304091"/>
            <a:chExt cx="9200641" cy="3340260"/>
          </a:xfrm>
        </p:grpSpPr>
        <p:sp>
          <p:nvSpPr>
            <p:cNvPr id="8" name="Shape 424"/>
            <p:cNvSpPr/>
            <p:nvPr/>
          </p:nvSpPr>
          <p:spPr>
            <a:xfrm>
              <a:off x="5278355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9" name="Shape 425"/>
            <p:cNvSpPr/>
            <p:nvPr/>
          </p:nvSpPr>
          <p:spPr>
            <a:xfrm flipV="1">
              <a:off x="5847073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0" name="Shape 426"/>
            <p:cNvSpPr/>
            <p:nvPr/>
          </p:nvSpPr>
          <p:spPr>
            <a:xfrm>
              <a:off x="7727168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2" name="Shape 427"/>
            <p:cNvSpPr/>
            <p:nvPr/>
          </p:nvSpPr>
          <p:spPr>
            <a:xfrm flipV="1">
              <a:off x="8295887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3" name="Shape 428"/>
            <p:cNvSpPr/>
            <p:nvPr/>
          </p:nvSpPr>
          <p:spPr>
            <a:xfrm>
              <a:off x="2829542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4" name="Shape 429"/>
            <p:cNvSpPr/>
            <p:nvPr/>
          </p:nvSpPr>
          <p:spPr>
            <a:xfrm flipV="1">
              <a:off x="3398261" y="4623054"/>
              <a:ext cx="1" cy="636568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5" name="Shape 430"/>
            <p:cNvSpPr/>
            <p:nvPr/>
          </p:nvSpPr>
          <p:spPr>
            <a:xfrm>
              <a:off x="380729" y="3469179"/>
              <a:ext cx="1101090" cy="1109127"/>
            </a:xfrm>
            <a:prstGeom prst="ellipse">
              <a:avLst/>
            </a:prstGeom>
            <a:ln w="25400">
              <a:solidFill>
                <a:srgbClr val="80878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6" name="Shape 431"/>
            <p:cNvSpPr/>
            <p:nvPr/>
          </p:nvSpPr>
          <p:spPr>
            <a:xfrm flipV="1">
              <a:off x="5841570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7" name="Shape 432"/>
            <p:cNvSpPr/>
            <p:nvPr/>
          </p:nvSpPr>
          <p:spPr>
            <a:xfrm flipV="1">
              <a:off x="8290382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8" name="Shape 433"/>
            <p:cNvSpPr/>
            <p:nvPr/>
          </p:nvSpPr>
          <p:spPr>
            <a:xfrm flipV="1">
              <a:off x="3392757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9" name="Shape 434"/>
            <p:cNvSpPr/>
            <p:nvPr/>
          </p:nvSpPr>
          <p:spPr>
            <a:xfrm flipV="1">
              <a:off x="943944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0" name="Shape 435"/>
            <p:cNvSpPr/>
            <p:nvPr/>
          </p:nvSpPr>
          <p:spPr>
            <a:xfrm>
              <a:off x="1517569" y="4013638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1" name="Shape 436"/>
            <p:cNvSpPr/>
            <p:nvPr/>
          </p:nvSpPr>
          <p:spPr>
            <a:xfrm>
              <a:off x="3966382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2" name="Shape 437"/>
            <p:cNvSpPr/>
            <p:nvPr/>
          </p:nvSpPr>
          <p:spPr>
            <a:xfrm>
              <a:off x="6415195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pic>
          <p:nvPicPr>
            <p:cNvPr id="23" name="pasted-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898" y="3814192"/>
              <a:ext cx="419101" cy="4191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pasted-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1411" y="3837350"/>
              <a:ext cx="3937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pasted-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3875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pasted-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2687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pasted-imag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373" y="2304091"/>
              <a:ext cx="11938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" name="pasted-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5761" y="2304091"/>
              <a:ext cx="19050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pasted-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70102" y="2312003"/>
              <a:ext cx="16129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pasted-image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20413" y="2304091"/>
              <a:ext cx="25146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pasted-image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1607" y="5314150"/>
              <a:ext cx="622301" cy="330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31325" y="5314150"/>
              <a:ext cx="571501" cy="3048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pasted-image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38013" y="5307109"/>
              <a:ext cx="279401" cy="3302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7" name="TextBox 46"/>
          <p:cNvSpPr txBox="1"/>
          <p:nvPr/>
        </p:nvSpPr>
        <p:spPr>
          <a:xfrm>
            <a:off x="888399" y="1489080"/>
            <a:ext cx="89027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Log-probability of one training sentence</a:t>
            </a:r>
          </a:p>
          <a:p>
            <a:pPr marL="571500" indent="-571500">
              <a:buFont typeface="Arial" charset="0"/>
              <a:buChar char="•"/>
            </a:pPr>
            <a:endParaRPr lang="en-US" sz="2400" dirty="0"/>
          </a:p>
          <a:p>
            <a:pPr marL="571500" indent="-571500">
              <a:buFont typeface="Arial" charset="0"/>
              <a:buChar char="•"/>
            </a:pPr>
            <a:endParaRPr lang="en-US" sz="2400" dirty="0"/>
          </a:p>
          <a:p>
            <a:pPr marL="571500" indent="-571500">
              <a:buFont typeface="Arial" charset="0"/>
              <a:buChar char="•"/>
            </a:pPr>
            <a:endParaRPr lang="en-US" sz="2400" dirty="0"/>
          </a:p>
          <a:p>
            <a:pPr marL="571500" indent="-571500">
              <a:buFont typeface="Arial" charset="0"/>
              <a:buChar char="•"/>
            </a:pPr>
            <a:r>
              <a:rPr lang="en-US" sz="2400" dirty="0"/>
              <a:t>Training set</a:t>
            </a:r>
          </a:p>
          <a:p>
            <a:pPr marL="571500" indent="-571500">
              <a:buFont typeface="Arial" charset="0"/>
              <a:buChar char="•"/>
            </a:pPr>
            <a:endParaRPr lang="en-US" sz="800" dirty="0"/>
          </a:p>
          <a:p>
            <a:pPr marL="571500" indent="-571500">
              <a:buFont typeface="Arial" charset="0"/>
              <a:buChar char="•"/>
            </a:pPr>
            <a:r>
              <a:rPr lang="en-US" sz="2400" dirty="0"/>
              <a:t>Log-likelihood Functional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6720" y="1954642"/>
            <a:ext cx="6510282" cy="90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97030" y="2992227"/>
            <a:ext cx="3354253" cy="41814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9638" y="3904883"/>
            <a:ext cx="5585047" cy="900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88399" y="5108727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Minimize                   !! </a:t>
            </a:r>
            <a:endParaRPr lang="en-US" sz="2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93681" y="5200448"/>
            <a:ext cx="1266931" cy="3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0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Minibatch</a:t>
            </a:r>
            <a:r>
              <a:rPr lang="en-US" dirty="0"/>
              <a:t> Stochastic Gradient Descent</a:t>
            </a:r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1828800" y="1570182"/>
            <a:ext cx="9525000" cy="4606781"/>
          </a:xfrm>
        </p:spPr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minibatch</a:t>
            </a:r>
            <a:r>
              <a:rPr lang="en-US" dirty="0"/>
              <a:t> is not trivial due to length differences.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2331522" y="2125683"/>
            <a:ext cx="42988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2331523" y="2493817"/>
            <a:ext cx="1947553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331522" y="2836843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331522" y="3218211"/>
            <a:ext cx="4013860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65" name="Content Placeholder 2"/>
          <p:cNvSpPr txBox="1">
            <a:spLocks/>
          </p:cNvSpPr>
          <p:nvPr/>
        </p:nvSpPr>
        <p:spPr bwMode="auto">
          <a:xfrm>
            <a:off x="1828800" y="3757071"/>
            <a:ext cx="8534400" cy="5290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kern="0" dirty="0"/>
              <a:t>Padding and Masking: </a:t>
            </a:r>
            <a:r>
              <a:rPr lang="en-US" i="1" kern="0" dirty="0"/>
              <a:t>suitable for GPU’s, but wasteful</a:t>
            </a:r>
          </a:p>
          <a:p>
            <a:pPr marL="800100" lvl="1" indent="-457200"/>
            <a:r>
              <a:rPr lang="en-US" i="1" kern="0" dirty="0"/>
              <a:t>Wasted computation: 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2331522" y="4801240"/>
            <a:ext cx="42988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2331523" y="5169374"/>
            <a:ext cx="1947553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331522" y="5512400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2331522" y="5893768"/>
            <a:ext cx="4013860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6630390" y="4798324"/>
            <a:ext cx="2671948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279076" y="5151670"/>
            <a:ext cx="5023263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6345383" y="5889298"/>
            <a:ext cx="2956956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92" y="4113331"/>
            <a:ext cx="27305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8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Minibatch</a:t>
            </a:r>
            <a:r>
              <a:rPr lang="en-US" dirty="0"/>
              <a:t> Stochastic Gradient Descent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D72223-84A0-1747-BAA1-3FDCC4889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/>
          <p:cNvSpPr txBox="1">
            <a:spLocks/>
          </p:cNvSpPr>
          <p:nvPr/>
        </p:nvSpPr>
        <p:spPr bwMode="auto">
          <a:xfrm>
            <a:off x="1828800" y="1302784"/>
            <a:ext cx="8534400" cy="10230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kern="0" dirty="0"/>
              <a:t>Padding and Masking: </a:t>
            </a:r>
            <a:r>
              <a:rPr lang="en-US" i="1" kern="0" dirty="0"/>
              <a:t>suitable for GPU’s, but wasteful</a:t>
            </a:r>
          </a:p>
          <a:p>
            <a:pPr marL="800100" lvl="1" indent="-457200"/>
            <a:r>
              <a:rPr lang="en-US" i="1" kern="0" dirty="0"/>
              <a:t>Wasted computation: 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2331522" y="2409670"/>
            <a:ext cx="42988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2331523" y="2777804"/>
            <a:ext cx="1947553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331522" y="3120830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2331522" y="3502198"/>
            <a:ext cx="4013860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6630390" y="2406754"/>
            <a:ext cx="2671948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279076" y="2760100"/>
            <a:ext cx="5023263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6345383" y="3497728"/>
            <a:ext cx="2956956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92" y="1659044"/>
            <a:ext cx="2730500" cy="66675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1828800" y="3970358"/>
            <a:ext cx="8534400" cy="10230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kern="0" dirty="0"/>
              <a:t>Smarter Padding and Masking: </a:t>
            </a:r>
            <a:r>
              <a:rPr lang="en-US" i="1" kern="0" dirty="0"/>
              <a:t>minimize the waste</a:t>
            </a:r>
          </a:p>
          <a:p>
            <a:pPr marL="800100" lvl="1" indent="-457200"/>
            <a:r>
              <a:rPr lang="en-US" i="1" kern="0" dirty="0"/>
              <a:t>Ensure that the length differences are minimal.</a:t>
            </a:r>
          </a:p>
          <a:p>
            <a:pPr marL="800100" lvl="1" indent="-457200"/>
            <a:r>
              <a:rPr lang="en-US" i="1" kern="0" dirty="0"/>
              <a:t>Sort the sentences and sequentially build a </a:t>
            </a:r>
            <a:r>
              <a:rPr lang="en-US" i="1" kern="0" dirty="0" err="1"/>
              <a:t>minibatch</a:t>
            </a:r>
            <a:endParaRPr lang="en-US" i="1" kern="0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2331522" y="5283398"/>
            <a:ext cx="5011385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331522" y="5639657"/>
            <a:ext cx="5225142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331522" y="6350814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331522" y="5995918"/>
            <a:ext cx="59344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342909" y="5280482"/>
            <a:ext cx="1959429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56666" y="5645703"/>
            <a:ext cx="1745673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265992" y="5991448"/>
            <a:ext cx="1036347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7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Minibatch</a:t>
            </a:r>
            <a:r>
              <a:rPr lang="en-US" dirty="0"/>
              <a:t> Stochastic Gradient Descent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810D37-56AE-FA46-B85E-6F207D792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1828800" y="1302785"/>
            <a:ext cx="8534400" cy="4785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kern="0" dirty="0"/>
              <a:t>Smarter Padding and Masking: </a:t>
            </a:r>
            <a:r>
              <a:rPr lang="en-US" i="1" kern="0" dirty="0"/>
              <a:t>minimize the waste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331522" y="1808305"/>
            <a:ext cx="5011385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331522" y="2164564"/>
            <a:ext cx="5225142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331522" y="2875721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331522" y="2520825"/>
            <a:ext cx="59344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342909" y="1805389"/>
            <a:ext cx="1959429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56666" y="2170610"/>
            <a:ext cx="1745673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265992" y="2516355"/>
            <a:ext cx="1036347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1828800" y="3380136"/>
            <a:ext cx="8534400" cy="4785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kern="0" dirty="0"/>
              <a:t>Smarter Padding and Smarter Stopping: </a:t>
            </a:r>
            <a:r>
              <a:rPr lang="en-US" i="1" kern="0" dirty="0"/>
              <a:t>toward zero waste</a:t>
            </a:r>
          </a:p>
          <a:p>
            <a:pPr marL="800100" lvl="1" indent="-457200"/>
            <a:r>
              <a:rPr lang="en-US" i="1" kern="0" dirty="0"/>
              <a:t>Drop a finished sentence from a </a:t>
            </a:r>
            <a:r>
              <a:rPr lang="en-US" i="1" kern="0" dirty="0" err="1"/>
              <a:t>minibatch</a:t>
            </a:r>
            <a:endParaRPr lang="en-US" i="1" kern="0" dirty="0"/>
          </a:p>
          <a:p>
            <a:pPr marL="800100" lvl="1" indent="-457200"/>
            <a:r>
              <a:rPr lang="en-US" i="1" kern="0" dirty="0"/>
              <a:t>Not as flexible</a:t>
            </a:r>
            <a:r>
              <a:rPr lang="is-IS" i="1" kern="0" dirty="0"/>
              <a:t>…</a:t>
            </a:r>
            <a:endParaRPr lang="en-US" i="1" kern="0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2355274" y="5207517"/>
            <a:ext cx="5011385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1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355274" y="5563776"/>
            <a:ext cx="53082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2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355274" y="6274933"/>
            <a:ext cx="6970816" cy="381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4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2355274" y="5920037"/>
            <a:ext cx="5934468" cy="356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Lucida Sans" pitchFamily="-65" charset="0"/>
              </a:rPr>
              <a:t>Sentence 3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7366661" y="5216476"/>
            <a:ext cx="1959429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663544" y="5569822"/>
            <a:ext cx="1662547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8289744" y="5927442"/>
            <a:ext cx="1036347" cy="3562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Lucida Sans" pitchFamily="-65" charset="0"/>
              </a:rPr>
              <a:t>0’s</a:t>
            </a:r>
            <a:endParaRPr lang="en-US" dirty="0">
              <a:latin typeface="Lucida Sans" pitchFamily="-65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2355274" y="5012257"/>
            <a:ext cx="4987633" cy="23764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635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7390411" y="5438277"/>
            <a:ext cx="273132" cy="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635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flipV="1">
            <a:off x="7669258" y="5759533"/>
            <a:ext cx="576177" cy="1361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635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4" name="Straight Arrow Connector 43"/>
          <p:cNvCxnSpPr>
            <a:endCxn id="38" idx="3"/>
          </p:cNvCxnSpPr>
          <p:nvPr/>
        </p:nvCxnSpPr>
        <p:spPr bwMode="auto">
          <a:xfrm>
            <a:off x="8289742" y="6104294"/>
            <a:ext cx="1036348" cy="1279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635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3133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1" grpId="1" animBg="1"/>
      <p:bldP spid="32" grpId="0" animBg="1"/>
      <p:bldP spid="32" grpId="1" animBg="1"/>
      <p:bldP spid="33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26802" y="6253348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45186" y="1611199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How do we compute                      ? </a:t>
            </a:r>
            <a:endParaRPr lang="en-US" sz="2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044863" y="2068058"/>
            <a:ext cx="937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Decompose the per-sample cost into per-step cost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36" y="1747832"/>
            <a:ext cx="1508073" cy="384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721" y="2502247"/>
            <a:ext cx="4294053" cy="87210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6027353" y="2160893"/>
            <a:ext cx="2779532" cy="330511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313107" y="2765688"/>
            <a:ext cx="2173666" cy="330511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4863" y="3304950"/>
            <a:ext cx="93759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Compute per-step cost function from time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Cost derivative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Gradient </a:t>
            </a:r>
            <a:r>
              <a:rPr lang="en-US" sz="2400" dirty="0" err="1"/>
              <a:t>w.r.t</a:t>
            </a:r>
            <a:r>
              <a:rPr lang="en-US" sz="2400" dirty="0"/>
              <a:t>.     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Gradient </a:t>
            </a:r>
            <a:r>
              <a:rPr lang="en-US" sz="2400" dirty="0" err="1"/>
              <a:t>w.r.t</a:t>
            </a:r>
            <a:r>
              <a:rPr lang="en-US" sz="2400" dirty="0"/>
              <a:t>.     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Gradient </a:t>
            </a:r>
            <a:r>
              <a:rPr lang="en-US" sz="2400" dirty="0" err="1"/>
              <a:t>w.r.t</a:t>
            </a:r>
            <a:r>
              <a:rPr lang="en-US" sz="2400" dirty="0"/>
              <a:t>.     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Gradient </a:t>
            </a:r>
            <a:r>
              <a:rPr lang="en-US" sz="2400" dirty="0" err="1"/>
              <a:t>w.r.t</a:t>
            </a:r>
            <a:r>
              <a:rPr lang="en-US" sz="2400" dirty="0"/>
              <a:t>.      and       :                    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Accumulate the gradient and 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091" y="2452363"/>
            <a:ext cx="3381391" cy="227507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578" y="4472845"/>
            <a:ext cx="1714941" cy="32877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0506" y="3771470"/>
            <a:ext cx="2433921" cy="3227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946" y="4144923"/>
            <a:ext cx="268911" cy="26891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4190" y="4163395"/>
            <a:ext cx="1103724" cy="31657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5275" y="4475791"/>
            <a:ext cx="296516" cy="31628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4191" y="4479500"/>
            <a:ext cx="2899507" cy="31646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2950" y="4913277"/>
            <a:ext cx="278113" cy="28881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2664" y="4833513"/>
            <a:ext cx="1280655" cy="32905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8415" y="5249401"/>
            <a:ext cx="138117" cy="25650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8163" y="5245252"/>
            <a:ext cx="395160" cy="28836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9612" y="5178367"/>
            <a:ext cx="1312183" cy="36780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8720" y="5196816"/>
            <a:ext cx="1372669" cy="329797"/>
          </a:xfrm>
          <a:prstGeom prst="rect">
            <a:avLst/>
          </a:prstGeom>
        </p:spPr>
      </p:pic>
      <p:sp>
        <p:nvSpPr>
          <p:cNvPr id="60" name="Shape 690"/>
          <p:cNvSpPr/>
          <p:nvPr/>
        </p:nvSpPr>
        <p:spPr>
          <a:xfrm>
            <a:off x="4306180" y="6096543"/>
            <a:ext cx="2990767" cy="379591"/>
          </a:xfrm>
          <a:prstGeom prst="rect">
            <a:avLst/>
          </a:prstGeom>
          <a:solidFill>
            <a:srgbClr val="D9B4B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Note</a:t>
            </a:r>
            <a:r>
              <a:t>: </a:t>
            </a:r>
            <a:r>
              <a:rPr i="1"/>
              <a:t>I’m abusing math a lot here!!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65716" y="3443798"/>
            <a:ext cx="683331" cy="20421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24107" y="5610298"/>
            <a:ext cx="1309825" cy="2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9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46" y="2811136"/>
            <a:ext cx="9144000" cy="692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46370" y="6431441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64754" y="1429078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Intuitively, what’s happening here?</a:t>
            </a:r>
            <a:endParaRPr lang="en-US" sz="2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064431" y="2181496"/>
            <a:ext cx="8902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Measure the influence of the past on the future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I perturb the input at    , how does it affect                             ?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918665" y="2810958"/>
            <a:ext cx="1961013" cy="330511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9965038" y="3205306"/>
            <a:ext cx="500656" cy="330511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1897475" y="4198302"/>
            <a:ext cx="7107867" cy="1371028"/>
            <a:chOff x="875211" y="3317966"/>
            <a:chExt cx="6296298" cy="1171061"/>
          </a:xfrm>
        </p:grpSpPr>
        <p:sp>
          <p:nvSpPr>
            <p:cNvPr id="7" name="Freeform 6"/>
            <p:cNvSpPr/>
            <p:nvPr/>
          </p:nvSpPr>
          <p:spPr>
            <a:xfrm>
              <a:off x="875211" y="3748337"/>
              <a:ext cx="6296298" cy="423641"/>
            </a:xfrm>
            <a:custGeom>
              <a:avLst/>
              <a:gdLst>
                <a:gd name="connsiteX0" fmla="*/ 0 w 6426926"/>
                <a:gd name="connsiteY0" fmla="*/ 405652 h 423641"/>
                <a:gd name="connsiteX1" fmla="*/ 587829 w 6426926"/>
                <a:gd name="connsiteY1" fmla="*/ 79080 h 423641"/>
                <a:gd name="connsiteX2" fmla="*/ 1188720 w 6426926"/>
                <a:gd name="connsiteY2" fmla="*/ 418714 h 423641"/>
                <a:gd name="connsiteX3" fmla="*/ 1737360 w 6426926"/>
                <a:gd name="connsiteY3" fmla="*/ 288086 h 423641"/>
                <a:gd name="connsiteX4" fmla="*/ 2220686 w 6426926"/>
                <a:gd name="connsiteY4" fmla="*/ 392589 h 423641"/>
                <a:gd name="connsiteX5" fmla="*/ 3435532 w 6426926"/>
                <a:gd name="connsiteY5" fmla="*/ 301149 h 423641"/>
                <a:gd name="connsiteX6" fmla="*/ 3866606 w 6426926"/>
                <a:gd name="connsiteY6" fmla="*/ 26829 h 423641"/>
                <a:gd name="connsiteX7" fmla="*/ 4937760 w 6426926"/>
                <a:gd name="connsiteY7" fmla="*/ 314212 h 423641"/>
                <a:gd name="connsiteX8" fmla="*/ 5799909 w 6426926"/>
                <a:gd name="connsiteY8" fmla="*/ 703 h 423641"/>
                <a:gd name="connsiteX9" fmla="*/ 6426926 w 6426926"/>
                <a:gd name="connsiteY9" fmla="*/ 222772 h 42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26926" h="423641">
                  <a:moveTo>
                    <a:pt x="0" y="405652"/>
                  </a:moveTo>
                  <a:cubicBezTo>
                    <a:pt x="194854" y="241277"/>
                    <a:pt x="389709" y="76903"/>
                    <a:pt x="587829" y="79080"/>
                  </a:cubicBezTo>
                  <a:cubicBezTo>
                    <a:pt x="785949" y="81257"/>
                    <a:pt x="997132" y="383880"/>
                    <a:pt x="1188720" y="418714"/>
                  </a:cubicBezTo>
                  <a:cubicBezTo>
                    <a:pt x="1380308" y="453548"/>
                    <a:pt x="1565366" y="292440"/>
                    <a:pt x="1737360" y="288086"/>
                  </a:cubicBezTo>
                  <a:cubicBezTo>
                    <a:pt x="1909354" y="283732"/>
                    <a:pt x="1937657" y="390412"/>
                    <a:pt x="2220686" y="392589"/>
                  </a:cubicBezTo>
                  <a:cubicBezTo>
                    <a:pt x="2503715" y="394766"/>
                    <a:pt x="3161212" y="362109"/>
                    <a:pt x="3435532" y="301149"/>
                  </a:cubicBezTo>
                  <a:cubicBezTo>
                    <a:pt x="3709852" y="240189"/>
                    <a:pt x="3616235" y="24652"/>
                    <a:pt x="3866606" y="26829"/>
                  </a:cubicBezTo>
                  <a:cubicBezTo>
                    <a:pt x="4116977" y="29006"/>
                    <a:pt x="4615543" y="318566"/>
                    <a:pt x="4937760" y="314212"/>
                  </a:cubicBezTo>
                  <a:cubicBezTo>
                    <a:pt x="5259977" y="309858"/>
                    <a:pt x="5551715" y="15943"/>
                    <a:pt x="5799909" y="703"/>
                  </a:cubicBezTo>
                  <a:cubicBezTo>
                    <a:pt x="6048103" y="-14537"/>
                    <a:pt x="6426926" y="222772"/>
                    <a:pt x="6426926" y="222772"/>
                  </a:cubicBezTo>
                </a:path>
              </a:pathLst>
            </a:cu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6818811" y="3317966"/>
              <a:ext cx="320040" cy="470263"/>
            </a:xfrm>
            <a:custGeom>
              <a:avLst/>
              <a:gdLst>
                <a:gd name="connsiteX0" fmla="*/ 0 w 320040"/>
                <a:gd name="connsiteY0" fmla="*/ 470263 h 470263"/>
                <a:gd name="connsiteX1" fmla="*/ 287383 w 320040"/>
                <a:gd name="connsiteY1" fmla="*/ 300445 h 470263"/>
                <a:gd name="connsiteX2" fmla="*/ 313509 w 320040"/>
                <a:gd name="connsiteY2" fmla="*/ 0 h 47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040" h="470263">
                  <a:moveTo>
                    <a:pt x="0" y="470263"/>
                  </a:moveTo>
                  <a:cubicBezTo>
                    <a:pt x="117566" y="424542"/>
                    <a:pt x="235132" y="378822"/>
                    <a:pt x="287383" y="300445"/>
                  </a:cubicBezTo>
                  <a:cubicBezTo>
                    <a:pt x="339634" y="222068"/>
                    <a:pt x="313509" y="0"/>
                    <a:pt x="313509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 rot="1759291" flipH="1">
              <a:off x="957943" y="4018764"/>
              <a:ext cx="320040" cy="470263"/>
            </a:xfrm>
            <a:custGeom>
              <a:avLst/>
              <a:gdLst>
                <a:gd name="connsiteX0" fmla="*/ 0 w 320040"/>
                <a:gd name="connsiteY0" fmla="*/ 470263 h 470263"/>
                <a:gd name="connsiteX1" fmla="*/ 287383 w 320040"/>
                <a:gd name="connsiteY1" fmla="*/ 300445 h 470263"/>
                <a:gd name="connsiteX2" fmla="*/ 313509 w 320040"/>
                <a:gd name="connsiteY2" fmla="*/ 0 h 47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040" h="470263">
                  <a:moveTo>
                    <a:pt x="0" y="470263"/>
                  </a:moveTo>
                  <a:cubicBezTo>
                    <a:pt x="117566" y="424542"/>
                    <a:pt x="235132" y="378822"/>
                    <a:pt x="287383" y="300445"/>
                  </a:cubicBezTo>
                  <a:cubicBezTo>
                    <a:pt x="339634" y="222068"/>
                    <a:pt x="313509" y="0"/>
                    <a:pt x="313509" y="0"/>
                  </a:cubicBezTo>
                </a:path>
              </a:pathLst>
            </a:custGeom>
            <a:noFill/>
            <a:ln w="254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99" y="5852405"/>
            <a:ext cx="259103" cy="19000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025" y="3710037"/>
            <a:ext cx="1827497" cy="30321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97475" y="5658567"/>
            <a:ext cx="566353" cy="0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168" y="5583338"/>
            <a:ext cx="147124" cy="181076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>
            <a:off x="8467386" y="4198302"/>
            <a:ext cx="1031907" cy="0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5331" y="4167290"/>
            <a:ext cx="177800" cy="3429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5952" y="3750981"/>
            <a:ext cx="126922" cy="253844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 flipV="1">
            <a:off x="2899172" y="4748866"/>
            <a:ext cx="1103" cy="455340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482215" y="4976538"/>
            <a:ext cx="1096" cy="606801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6111225" y="4597659"/>
            <a:ext cx="0" cy="271085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369615" y="4597658"/>
            <a:ext cx="6717" cy="623580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671876" y="4551454"/>
            <a:ext cx="198715" cy="202987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3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824" y="2828586"/>
            <a:ext cx="9144000" cy="692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64754" y="1492874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Intuitively, what’s happening here?</a:t>
            </a:r>
            <a:endParaRPr lang="en-US" sz="2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064431" y="2245292"/>
            <a:ext cx="8902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Measure the influence of the past on the future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I perturb the input at    , how does it affect                             ?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Change the parameters      so as to maximize 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911543" y="2828408"/>
            <a:ext cx="1961013" cy="330511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9957916" y="3222756"/>
            <a:ext cx="500656" cy="330511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64" y="3782290"/>
            <a:ext cx="1827497" cy="30321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952" y="3851565"/>
            <a:ext cx="94674" cy="189348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2579367" y="4184285"/>
            <a:ext cx="5934346" cy="1277547"/>
            <a:chOff x="1074343" y="3937403"/>
            <a:chExt cx="7601818" cy="1875123"/>
          </a:xfrm>
        </p:grpSpPr>
        <p:grpSp>
          <p:nvGrpSpPr>
            <p:cNvPr id="41" name="Group 40"/>
            <p:cNvGrpSpPr/>
            <p:nvPr/>
          </p:nvGrpSpPr>
          <p:grpSpPr>
            <a:xfrm>
              <a:off x="1074343" y="3968415"/>
              <a:ext cx="7107867" cy="1371028"/>
              <a:chOff x="875211" y="3317966"/>
              <a:chExt cx="6296298" cy="1171061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875211" y="3748337"/>
                <a:ext cx="6296298" cy="423641"/>
              </a:xfrm>
              <a:custGeom>
                <a:avLst/>
                <a:gdLst>
                  <a:gd name="connsiteX0" fmla="*/ 0 w 6426926"/>
                  <a:gd name="connsiteY0" fmla="*/ 405652 h 423641"/>
                  <a:gd name="connsiteX1" fmla="*/ 587829 w 6426926"/>
                  <a:gd name="connsiteY1" fmla="*/ 79080 h 423641"/>
                  <a:gd name="connsiteX2" fmla="*/ 1188720 w 6426926"/>
                  <a:gd name="connsiteY2" fmla="*/ 418714 h 423641"/>
                  <a:gd name="connsiteX3" fmla="*/ 1737360 w 6426926"/>
                  <a:gd name="connsiteY3" fmla="*/ 288086 h 423641"/>
                  <a:gd name="connsiteX4" fmla="*/ 2220686 w 6426926"/>
                  <a:gd name="connsiteY4" fmla="*/ 392589 h 423641"/>
                  <a:gd name="connsiteX5" fmla="*/ 3435532 w 6426926"/>
                  <a:gd name="connsiteY5" fmla="*/ 301149 h 423641"/>
                  <a:gd name="connsiteX6" fmla="*/ 3866606 w 6426926"/>
                  <a:gd name="connsiteY6" fmla="*/ 26829 h 423641"/>
                  <a:gd name="connsiteX7" fmla="*/ 4937760 w 6426926"/>
                  <a:gd name="connsiteY7" fmla="*/ 314212 h 423641"/>
                  <a:gd name="connsiteX8" fmla="*/ 5799909 w 6426926"/>
                  <a:gd name="connsiteY8" fmla="*/ 703 h 423641"/>
                  <a:gd name="connsiteX9" fmla="*/ 6426926 w 6426926"/>
                  <a:gd name="connsiteY9" fmla="*/ 222772 h 423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26926" h="423641">
                    <a:moveTo>
                      <a:pt x="0" y="405652"/>
                    </a:moveTo>
                    <a:cubicBezTo>
                      <a:pt x="194854" y="241277"/>
                      <a:pt x="389709" y="76903"/>
                      <a:pt x="587829" y="79080"/>
                    </a:cubicBezTo>
                    <a:cubicBezTo>
                      <a:pt x="785949" y="81257"/>
                      <a:pt x="997132" y="383880"/>
                      <a:pt x="1188720" y="418714"/>
                    </a:cubicBezTo>
                    <a:cubicBezTo>
                      <a:pt x="1380308" y="453548"/>
                      <a:pt x="1565366" y="292440"/>
                      <a:pt x="1737360" y="288086"/>
                    </a:cubicBezTo>
                    <a:cubicBezTo>
                      <a:pt x="1909354" y="283732"/>
                      <a:pt x="1937657" y="390412"/>
                      <a:pt x="2220686" y="392589"/>
                    </a:cubicBezTo>
                    <a:cubicBezTo>
                      <a:pt x="2503715" y="394766"/>
                      <a:pt x="3161212" y="362109"/>
                      <a:pt x="3435532" y="301149"/>
                    </a:cubicBezTo>
                    <a:cubicBezTo>
                      <a:pt x="3709852" y="240189"/>
                      <a:pt x="3616235" y="24652"/>
                      <a:pt x="3866606" y="26829"/>
                    </a:cubicBezTo>
                    <a:cubicBezTo>
                      <a:pt x="4116977" y="29006"/>
                      <a:pt x="4615543" y="318566"/>
                      <a:pt x="4937760" y="314212"/>
                    </a:cubicBezTo>
                    <a:cubicBezTo>
                      <a:pt x="5259977" y="309858"/>
                      <a:pt x="5551715" y="15943"/>
                      <a:pt x="5799909" y="703"/>
                    </a:cubicBezTo>
                    <a:cubicBezTo>
                      <a:pt x="6048103" y="-14537"/>
                      <a:pt x="6426926" y="222772"/>
                      <a:pt x="6426926" y="222772"/>
                    </a:cubicBezTo>
                  </a:path>
                </a:pathLst>
              </a:cu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818811" y="3317966"/>
                <a:ext cx="320040" cy="470263"/>
              </a:xfrm>
              <a:custGeom>
                <a:avLst/>
                <a:gdLst>
                  <a:gd name="connsiteX0" fmla="*/ 0 w 320040"/>
                  <a:gd name="connsiteY0" fmla="*/ 470263 h 470263"/>
                  <a:gd name="connsiteX1" fmla="*/ 287383 w 320040"/>
                  <a:gd name="connsiteY1" fmla="*/ 300445 h 470263"/>
                  <a:gd name="connsiteX2" fmla="*/ 313509 w 320040"/>
                  <a:gd name="connsiteY2" fmla="*/ 0 h 47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470263">
                    <a:moveTo>
                      <a:pt x="0" y="470263"/>
                    </a:moveTo>
                    <a:cubicBezTo>
                      <a:pt x="117566" y="424542"/>
                      <a:pt x="235132" y="378822"/>
                      <a:pt x="287383" y="300445"/>
                    </a:cubicBezTo>
                    <a:cubicBezTo>
                      <a:pt x="339634" y="222068"/>
                      <a:pt x="313509" y="0"/>
                      <a:pt x="313509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 rot="1759291" flipH="1">
                <a:off x="957943" y="4018764"/>
                <a:ext cx="320040" cy="470263"/>
              </a:xfrm>
              <a:custGeom>
                <a:avLst/>
                <a:gdLst>
                  <a:gd name="connsiteX0" fmla="*/ 0 w 320040"/>
                  <a:gd name="connsiteY0" fmla="*/ 470263 h 470263"/>
                  <a:gd name="connsiteX1" fmla="*/ 287383 w 320040"/>
                  <a:gd name="connsiteY1" fmla="*/ 300445 h 470263"/>
                  <a:gd name="connsiteX2" fmla="*/ 313509 w 320040"/>
                  <a:gd name="connsiteY2" fmla="*/ 0 h 47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470263">
                    <a:moveTo>
                      <a:pt x="0" y="470263"/>
                    </a:moveTo>
                    <a:cubicBezTo>
                      <a:pt x="117566" y="424542"/>
                      <a:pt x="235132" y="378822"/>
                      <a:pt x="287383" y="300445"/>
                    </a:cubicBezTo>
                    <a:cubicBezTo>
                      <a:pt x="339634" y="222068"/>
                      <a:pt x="313509" y="0"/>
                      <a:pt x="313509" y="0"/>
                    </a:cubicBezTo>
                  </a:path>
                </a:pathLst>
              </a:custGeom>
              <a:noFill/>
              <a:ln w="25400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7967" y="5622517"/>
              <a:ext cx="259103" cy="190009"/>
            </a:xfrm>
            <a:prstGeom prst="rect">
              <a:avLst/>
            </a:prstGeom>
          </p:spPr>
        </p:pic>
        <p:cxnSp>
          <p:nvCxnSpPr>
            <p:cNvPr id="46" name="Straight Arrow Connector 45"/>
            <p:cNvCxnSpPr/>
            <p:nvPr/>
          </p:nvCxnSpPr>
          <p:spPr>
            <a:xfrm>
              <a:off x="1074343" y="5428680"/>
              <a:ext cx="566353" cy="0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5037" y="5353451"/>
              <a:ext cx="147124" cy="181076"/>
            </a:xfrm>
            <a:prstGeom prst="rect">
              <a:avLst/>
            </a:prstGeom>
          </p:spPr>
        </p:pic>
        <p:cxnSp>
          <p:nvCxnSpPr>
            <p:cNvPr id="49" name="Straight Arrow Connector 48"/>
            <p:cNvCxnSpPr/>
            <p:nvPr/>
          </p:nvCxnSpPr>
          <p:spPr>
            <a:xfrm>
              <a:off x="7644254" y="3968415"/>
              <a:ext cx="1031907" cy="0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2200" y="3937403"/>
              <a:ext cx="177800" cy="342900"/>
            </a:xfrm>
            <a:prstGeom prst="rect">
              <a:avLst/>
            </a:prstGeom>
          </p:spPr>
        </p:pic>
        <p:cxnSp>
          <p:nvCxnSpPr>
            <p:cNvPr id="54" name="Straight Arrow Connector 53"/>
            <p:cNvCxnSpPr/>
            <p:nvPr/>
          </p:nvCxnSpPr>
          <p:spPr>
            <a:xfrm flipH="1" flipV="1">
              <a:off x="2076040" y="4518979"/>
              <a:ext cx="1103" cy="455340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3659084" y="4746650"/>
              <a:ext cx="1096" cy="606801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5288094" y="4367771"/>
              <a:ext cx="0" cy="271085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6546483" y="4367771"/>
              <a:ext cx="6717" cy="623580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848744" y="4321566"/>
              <a:ext cx="198715" cy="202987"/>
            </a:xfrm>
            <a:prstGeom prst="straightConnector1">
              <a:avLst/>
            </a:prstGeom>
            <a:ln w="38100"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739" y="5671656"/>
            <a:ext cx="136395" cy="23016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7087" y="5618383"/>
            <a:ext cx="1944487" cy="3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0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9816" y="6431441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8200" y="1429078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Intuitively, what’s happening here?</a:t>
            </a:r>
            <a:endParaRPr lang="en-US" sz="2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37877" y="2181496"/>
            <a:ext cx="8902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Measure the influence of the past on the future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With a naïve transition function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 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44" y="2832274"/>
            <a:ext cx="9144000" cy="733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46" y="4878803"/>
            <a:ext cx="6916780" cy="11200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419" y="4177691"/>
            <a:ext cx="6655135" cy="36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7076" y="5998825"/>
            <a:ext cx="35857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FF0000"/>
                </a:solidFill>
              </a:rPr>
              <a:t>Problematic!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– </a:t>
            </a:r>
            <a:r>
              <a:rPr lang="en-US" dirty="0" err="1"/>
              <a:t>Bengio</a:t>
            </a:r>
            <a:r>
              <a:rPr lang="en-US" dirty="0"/>
              <a:t> et al. (1994)</a:t>
            </a:r>
          </a:p>
        </p:txBody>
      </p:sp>
    </p:spTree>
    <p:extLst>
      <p:ext uri="{BB962C8B-B14F-4D97-AF65-F5344CB8AC3E}">
        <p14:creationId xmlns:p14="http://schemas.microsoft.com/office/powerpoint/2010/main" val="30160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9816" y="64047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8200" y="1402391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Gradient either </a:t>
            </a:r>
            <a:r>
              <a:rPr lang="en-US" sz="2800" b="1" i="1" dirty="0"/>
              <a:t>vanishes</a:t>
            </a:r>
            <a:r>
              <a:rPr lang="en-US" sz="2800" i="1" dirty="0"/>
              <a:t> or </a:t>
            </a:r>
            <a:r>
              <a:rPr lang="en-US" sz="2800" b="1" i="1" dirty="0"/>
              <a:t>explodes</a:t>
            </a:r>
            <a:endParaRPr lang="en-US" sz="2800" b="1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37877" y="2154809"/>
            <a:ext cx="8902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What happens?</a:t>
            </a:r>
            <a:br>
              <a:rPr lang="en-US" sz="2400" dirty="0"/>
            </a:b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The gradient </a:t>
            </a:r>
            <a:r>
              <a:rPr lang="en-US" sz="2400" i="1" dirty="0"/>
              <a:t>likely </a:t>
            </a:r>
            <a:r>
              <a:rPr lang="en-US" sz="2400" dirty="0"/>
              <a:t>explodes if 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The gradient </a:t>
            </a:r>
            <a:r>
              <a:rPr lang="en-US" sz="2400" i="1" dirty="0"/>
              <a:t>likely </a:t>
            </a:r>
            <a:r>
              <a:rPr lang="en-US" sz="2400" dirty="0"/>
              <a:t>vanishes if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73" y="1964302"/>
            <a:ext cx="6916780" cy="112002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66" y="3807271"/>
            <a:ext cx="3122567" cy="6674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691" y="5311725"/>
            <a:ext cx="3118942" cy="666644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2085827" y="6222316"/>
            <a:ext cx="4134111" cy="369332"/>
            <a:chOff x="4043238" y="6356350"/>
            <a:chExt cx="4134111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4692650" y="6356350"/>
              <a:ext cx="3484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: largest eigenvalue of 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3238" y="6468508"/>
              <a:ext cx="649412" cy="21010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38345" y="6444837"/>
              <a:ext cx="202322" cy="210104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6002462" y="1508618"/>
            <a:ext cx="221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Pascanu</a:t>
            </a:r>
            <a:r>
              <a:rPr lang="en-US" dirty="0"/>
              <a:t> et al. (2013)</a:t>
            </a:r>
          </a:p>
        </p:txBody>
      </p:sp>
    </p:spTree>
    <p:extLst>
      <p:ext uri="{BB962C8B-B14F-4D97-AF65-F5344CB8AC3E}">
        <p14:creationId xmlns:p14="http://schemas.microsoft.com/office/powerpoint/2010/main" val="158937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716B-58D9-E848-BD06-E03275A8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textbook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29274-2702-AB40-A97B-56DAF1438E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Title: Natural Language Processing with </a:t>
            </a:r>
            <a:r>
              <a:rPr lang="en-US" sz="2000" dirty="0" err="1"/>
              <a:t>PyTorch</a:t>
            </a:r>
            <a:r>
              <a:rPr lang="en-US" sz="2000" dirty="0"/>
              <a:t>: Build Intelligent Language Applications Using Deep Learning</a:t>
            </a:r>
          </a:p>
          <a:p>
            <a:r>
              <a:rPr lang="en-US" sz="2000" dirty="0"/>
              <a:t>Author: </a:t>
            </a:r>
            <a:r>
              <a:rPr lang="en-US" sz="2000" dirty="0" err="1"/>
              <a:t>Delip</a:t>
            </a:r>
            <a:r>
              <a:rPr lang="en-US" sz="2000" dirty="0"/>
              <a:t> Rao</a:t>
            </a:r>
          </a:p>
          <a:p>
            <a:r>
              <a:rPr lang="en-US" sz="2000" dirty="0"/>
              <a:t>Year: 2019</a:t>
            </a:r>
          </a:p>
          <a:p>
            <a:pPr lvl="1"/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DE11D4-751B-D24B-91F5-F8D2FC2F1F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3946" y="1540307"/>
            <a:ext cx="3850105" cy="50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6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9816" y="6580245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8200" y="1577882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Let the (norm of the) gradient explode!</a:t>
            </a:r>
            <a:endParaRPr lang="en-US" sz="2800" b="1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37877" y="2330300"/>
            <a:ext cx="99979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i="1" dirty="0"/>
              <a:t>“when gradients explode so does the curvature along v, leading to a wall in the error surface”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Simple solution: Gradient Clipping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Norm clipping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Element-wise clipping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9497221" y="5579883"/>
            <a:ext cx="221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Pascanu</a:t>
            </a:r>
            <a:r>
              <a:rPr lang="en-US" dirty="0"/>
              <a:t> et al. (2013)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635" y="2985067"/>
            <a:ext cx="3918857" cy="2594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376" y="4038460"/>
            <a:ext cx="3666674" cy="741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376" y="5596209"/>
            <a:ext cx="5382259" cy="3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60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89858" y="6505752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08242" y="1660332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Vanishing gradient is super-problematic</a:t>
            </a:r>
            <a:endParaRPr lang="en-US" sz="2800" b="1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08242" y="2369306"/>
            <a:ext cx="8902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We cannot tell whether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no long-term dependency between </a:t>
            </a:r>
            <a:r>
              <a:rPr lang="en-US" sz="2400" i="1" dirty="0"/>
              <a:t>t</a:t>
            </a:r>
            <a:r>
              <a:rPr lang="en-US" sz="2400" dirty="0"/>
              <a:t> and </a:t>
            </a:r>
            <a:r>
              <a:rPr lang="en-US" sz="2400" i="1" dirty="0" err="1"/>
              <a:t>t+n</a:t>
            </a:r>
            <a:r>
              <a:rPr lang="en-US" sz="2400" dirty="0"/>
              <a:t> in data, 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wrong configuration of parameters: 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We only observe 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894" y="3557520"/>
            <a:ext cx="3049449" cy="670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894" y="4526552"/>
            <a:ext cx="4663440" cy="6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9856" y="1395778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Vanishing gradient is super-problematic</a:t>
            </a:r>
            <a:endParaRPr lang="en-US" sz="2800" b="1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889532" y="2029487"/>
            <a:ext cx="106836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Let’s just say there is such a long-term dependency. Then,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2400" dirty="0"/>
              <a:t>“</a:t>
            </a:r>
            <a:r>
              <a:rPr lang="en-US" sz="2400" i="1" dirty="0"/>
              <a:t>we </a:t>
            </a:r>
            <a:r>
              <a:rPr lang="is-IS" sz="2400" i="1" dirty="0"/>
              <a:t>…</a:t>
            </a:r>
            <a:r>
              <a:rPr lang="en-US" sz="2400" i="1" dirty="0"/>
              <a:t> force the network to increase the norm of              at the expense of larger errors</a:t>
            </a:r>
            <a:r>
              <a:rPr lang="en-US" sz="2400" dirty="0"/>
              <a:t>”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This can be done by regularizing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This doesn’t seem like a great nor easy way to deal with the vanishing gradient.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09" y="2443525"/>
            <a:ext cx="672182" cy="4094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81801" y="2777248"/>
            <a:ext cx="221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Pascanu</a:t>
            </a:r>
            <a:r>
              <a:rPr lang="en-US" dirty="0"/>
              <a:t> et al. (2013)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06" y="3592149"/>
            <a:ext cx="4038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9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38200" y="1619231"/>
            <a:ext cx="104267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Perhaps, the problem is with the naïve transition function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With it, the temporal derivative is 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It implies that the error must </a:t>
            </a:r>
            <a:r>
              <a:rPr lang="en-US" sz="2400" dirty="0" err="1"/>
              <a:t>backpropagate</a:t>
            </a:r>
            <a:r>
              <a:rPr lang="en-US" sz="2400" dirty="0"/>
              <a:t> through all the intermediate nodes: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34" y="2215982"/>
            <a:ext cx="6655135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703" y="3307787"/>
            <a:ext cx="3118394" cy="739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1" y="5035551"/>
            <a:ext cx="6165850" cy="8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04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38200" y="1930456"/>
            <a:ext cx="10799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It implies that the error must </a:t>
            </a:r>
            <a:r>
              <a:rPr lang="en-US" sz="2400" dirty="0" err="1"/>
              <a:t>backpropagate</a:t>
            </a:r>
            <a:r>
              <a:rPr lang="en-US" sz="2400" dirty="0"/>
              <a:t> through all the intermediate nodes: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Perhaps we can create shortcut connections.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433" y="1810507"/>
            <a:ext cx="6655135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433" y="2854291"/>
            <a:ext cx="6165850" cy="803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247" y="4238780"/>
            <a:ext cx="6165850" cy="16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5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4271" y="6552367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52332" y="1910535"/>
            <a:ext cx="8902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Perhaps we can create </a:t>
            </a:r>
            <a:r>
              <a:rPr lang="en-US" sz="2400" i="1" dirty="0"/>
              <a:t>adaptive </a:t>
            </a:r>
            <a:r>
              <a:rPr lang="en-US" sz="2400" dirty="0"/>
              <a:t>shortcut connections.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Candidate Update 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Update gate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465" y="1790586"/>
            <a:ext cx="6655135" cy="3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32" y="2896328"/>
            <a:ext cx="6165850" cy="1688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78" y="4598667"/>
            <a:ext cx="5665107" cy="38122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283030" y="4596903"/>
            <a:ext cx="431076" cy="440360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877" y="5242550"/>
            <a:ext cx="4243977" cy="356427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828699" y="5209085"/>
            <a:ext cx="4458790" cy="440360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25712" y="4651299"/>
            <a:ext cx="396064" cy="383012"/>
          </a:xfrm>
          <a:prstGeom prst="round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041987" y="4630339"/>
            <a:ext cx="1155024" cy="383012"/>
          </a:xfrm>
          <a:prstGeom prst="round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831" y="5693938"/>
            <a:ext cx="4437019" cy="321271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274393" y="5655069"/>
            <a:ext cx="4464456" cy="383012"/>
          </a:xfrm>
          <a:prstGeom prst="round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9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20139" y="6282653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38200" y="1810637"/>
            <a:ext cx="8902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We also let the network prune unnecessary shortcuts </a:t>
            </a:r>
            <a:r>
              <a:rPr lang="en-US" sz="2400" i="1" dirty="0"/>
              <a:t>adaptively</a:t>
            </a:r>
            <a:r>
              <a:rPr lang="en-US" sz="2400" dirty="0"/>
              <a:t>.</a:t>
            </a:r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endParaRPr lang="en-US" sz="2400" dirty="0"/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Candidate Update 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Reset gate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400" dirty="0"/>
              <a:t>Update gate 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33" y="1690688"/>
            <a:ext cx="6655135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367" y="3872700"/>
            <a:ext cx="5665107" cy="381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332" y="2725870"/>
            <a:ext cx="6649176" cy="9929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88" y="4407753"/>
            <a:ext cx="5223329" cy="3832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318" y="4831491"/>
            <a:ext cx="4519202" cy="355011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4257965" y="2247320"/>
            <a:ext cx="4609890" cy="380938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984638" y="4410096"/>
            <a:ext cx="1358537" cy="380938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906318" y="4826909"/>
            <a:ext cx="4519202" cy="380938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502" y="5255328"/>
            <a:ext cx="4437019" cy="32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2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82221" y="6693051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0605" y="1690688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tanh</a:t>
            </a:r>
            <a:r>
              <a:rPr lang="en-US" sz="2800" i="1" dirty="0"/>
              <a:t>-RNN vs CPU</a:t>
            </a:r>
            <a:endParaRPr lang="en-US" sz="2800" b="1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1316182" y="2598090"/>
            <a:ext cx="8229600" cy="308283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25336" y="2752886"/>
            <a:ext cx="3701575" cy="278434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69937" y="3081073"/>
            <a:ext cx="3791010" cy="245615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512068" y="3083741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5335" y="2833449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59087" y="3505425"/>
            <a:ext cx="280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Read the whole register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781460" y="3301716"/>
            <a:ext cx="3422989" cy="2055561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50" y="2891375"/>
            <a:ext cx="175486" cy="25348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759087" y="3892771"/>
            <a:ext cx="308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Update the whole register </a:t>
            </a:r>
          </a:p>
        </p:txBody>
      </p:sp>
      <p:cxnSp>
        <p:nvCxnSpPr>
          <p:cNvPr id="38" name="Elbow Connector 37"/>
          <p:cNvCxnSpPr>
            <a:stCxn id="28" idx="0"/>
            <a:endCxn id="27" idx="1"/>
          </p:cNvCxnSpPr>
          <p:nvPr/>
        </p:nvCxnSpPr>
        <p:spPr>
          <a:xfrm rot="16200000" flipH="1">
            <a:off x="4431832" y="2362837"/>
            <a:ext cx="388376" cy="2266132"/>
          </a:xfrm>
          <a:prstGeom prst="bentConnector4">
            <a:avLst>
              <a:gd name="adj1" fmla="val -58860"/>
              <a:gd name="adj2" fmla="val 8776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37" idx="1"/>
            <a:endCxn id="28" idx="2"/>
          </p:cNvCxnSpPr>
          <p:nvPr/>
        </p:nvCxnSpPr>
        <p:spPr>
          <a:xfrm rot="10800000" flipV="1">
            <a:off x="3492956" y="4077437"/>
            <a:ext cx="2266133" cy="1279839"/>
          </a:xfrm>
          <a:prstGeom prst="bentConnector4">
            <a:avLst>
              <a:gd name="adj1" fmla="val 12238"/>
              <a:gd name="adj2" fmla="val 11786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898" y="3573908"/>
            <a:ext cx="138854" cy="2005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66" y="4339475"/>
            <a:ext cx="2995361" cy="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8200" y="1499935"/>
            <a:ext cx="9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GRU vs CPU</a:t>
            </a:r>
            <a:endParaRPr lang="en-US" sz="2800" b="1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1153777" y="2407337"/>
            <a:ext cx="8229600" cy="308283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62931" y="2562133"/>
            <a:ext cx="3701575" cy="278434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07532" y="2890320"/>
            <a:ext cx="3791010" cy="245615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49663" y="2892988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62930" y="2642696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96682" y="3314672"/>
            <a:ext cx="294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Select a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readable subset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779377" y="3110963"/>
            <a:ext cx="1775380" cy="1927317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45" y="2700622"/>
            <a:ext cx="175486" cy="253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34" y="3428030"/>
            <a:ext cx="144896" cy="1539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593" y="3788946"/>
            <a:ext cx="545984" cy="195476"/>
          </a:xfrm>
          <a:prstGeom prst="rect">
            <a:avLst/>
          </a:prstGeom>
        </p:spPr>
      </p:pic>
      <p:cxnSp>
        <p:nvCxnSpPr>
          <p:cNvPr id="29" name="Elbow Connector 28"/>
          <p:cNvCxnSpPr>
            <a:stCxn id="27" idx="1"/>
            <a:endCxn id="28" idx="0"/>
          </p:cNvCxnSpPr>
          <p:nvPr/>
        </p:nvCxnSpPr>
        <p:spPr>
          <a:xfrm rot="10800000">
            <a:off x="3667067" y="3110962"/>
            <a:ext cx="1929614" cy="388376"/>
          </a:xfrm>
          <a:prstGeom prst="bentConnector4">
            <a:avLst>
              <a:gd name="adj1" fmla="val 26998"/>
              <a:gd name="adj2" fmla="val 15886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96682" y="3702018"/>
            <a:ext cx="214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Read the subset</a:t>
            </a:r>
          </a:p>
        </p:txBody>
      </p:sp>
      <p:cxnSp>
        <p:nvCxnSpPr>
          <p:cNvPr id="38" name="Elbow Connector 37"/>
          <p:cNvCxnSpPr>
            <a:stCxn id="28" idx="3"/>
            <a:endCxn id="37" idx="1"/>
          </p:cNvCxnSpPr>
          <p:nvPr/>
        </p:nvCxnSpPr>
        <p:spPr>
          <a:xfrm flipV="1">
            <a:off x="4554758" y="3886685"/>
            <a:ext cx="1041925" cy="1879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03667" y="4068443"/>
            <a:ext cx="279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Select a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writable subset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4" y="4185334"/>
            <a:ext cx="175061" cy="156633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1619055" y="4437775"/>
            <a:ext cx="2674162" cy="804214"/>
          </a:xfrm>
          <a:prstGeom prst="round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43"/>
          <p:cNvCxnSpPr>
            <a:stCxn id="40" idx="1"/>
            <a:endCxn id="43" idx="0"/>
          </p:cNvCxnSpPr>
          <p:nvPr/>
        </p:nvCxnSpPr>
        <p:spPr>
          <a:xfrm rot="10800000" flipV="1">
            <a:off x="2956136" y="4253109"/>
            <a:ext cx="2647530" cy="1846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603667" y="4485147"/>
            <a:ext cx="279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Update the subset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7456" y="4866105"/>
            <a:ext cx="2724721" cy="300418"/>
          </a:xfrm>
          <a:prstGeom prst="rect">
            <a:avLst/>
          </a:prstGeom>
        </p:spPr>
      </p:pic>
      <p:cxnSp>
        <p:nvCxnSpPr>
          <p:cNvPr id="51" name="Elbow Connector 50"/>
          <p:cNvCxnSpPr>
            <a:stCxn id="48" idx="1"/>
            <a:endCxn id="43" idx="3"/>
          </p:cNvCxnSpPr>
          <p:nvPr/>
        </p:nvCxnSpPr>
        <p:spPr>
          <a:xfrm rot="10800000" flipV="1">
            <a:off x="4293219" y="4669813"/>
            <a:ext cx="1310449" cy="17006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09800" y="5552684"/>
            <a:ext cx="822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Clearly gated recurrent units* are much more realistic.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57984" y="6471481"/>
            <a:ext cx="566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* By gated recurrent units, I refer to both LSTM and GRU.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553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7" grpId="0"/>
      <p:bldP spid="40" grpId="0"/>
      <p:bldP spid="43" grpId="0" animBg="1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ADD09-100C-7B4E-A3AA-2F454B03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Translation: </a:t>
            </a:r>
            <a:br>
              <a:rPr lang="en-US" sz="4800" dirty="0"/>
            </a:br>
            <a:r>
              <a:rPr lang="en-US" sz="4800" dirty="0"/>
              <a:t>a Natural Extension of </a:t>
            </a:r>
            <a:br>
              <a:rPr lang="en-US" sz="4800" dirty="0"/>
            </a:br>
            <a:r>
              <a:rPr lang="en-US" sz="4800" dirty="0"/>
              <a:t>Neural Language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9BD9-7A91-6144-BA0C-75C00D287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already learned how to build it.</a:t>
            </a:r>
          </a:p>
        </p:txBody>
      </p:sp>
    </p:spTree>
    <p:extLst>
      <p:ext uri="{BB962C8B-B14F-4D97-AF65-F5344CB8AC3E}">
        <p14:creationId xmlns:p14="http://schemas.microsoft.com/office/powerpoint/2010/main" val="42301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716B-58D9-E848-BD06-E03275A8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textbook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28664-C638-874B-90D3-6FF54A2865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5663" y="1518569"/>
            <a:ext cx="4060963" cy="501171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29274-2702-AB40-A97B-56DAF1438E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Title: Neural Network Methods for Natural Language Processing</a:t>
            </a:r>
          </a:p>
          <a:p>
            <a:r>
              <a:rPr lang="en-US" sz="2000" dirty="0"/>
              <a:t>Author: Yoav Goldberg</a:t>
            </a:r>
          </a:p>
          <a:p>
            <a:r>
              <a:rPr lang="en-US" sz="2000" dirty="0"/>
              <a:t>Year: 2017</a:t>
            </a:r>
          </a:p>
          <a:p>
            <a:r>
              <a:rPr lang="en-US" sz="2000" dirty="0"/>
              <a:t>311 Pages</a:t>
            </a:r>
          </a:p>
          <a:p>
            <a:r>
              <a:rPr lang="en-US" sz="2000" dirty="0"/>
              <a:t>Alternatively,</a:t>
            </a:r>
          </a:p>
          <a:p>
            <a:pPr lvl="1"/>
            <a:r>
              <a:rPr lang="en-US" sz="1800" dirty="0"/>
              <a:t>A Primer on Neural Network Models for Natural Language Processing</a:t>
            </a:r>
          </a:p>
          <a:p>
            <a:pPr lvl="1"/>
            <a:r>
              <a:rPr lang="en-US" sz="1800" dirty="0"/>
              <a:t>Journal of Artificial Intelligence Research</a:t>
            </a:r>
          </a:p>
          <a:p>
            <a:pPr lvl="1"/>
            <a:r>
              <a:rPr lang="en-US" sz="1800" dirty="0"/>
              <a:t>Freely available online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259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64C5-0DFB-EE47-9721-53D87446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661A-DFDE-814E-A3E1-2484231C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1836" cy="4351338"/>
          </a:xfrm>
        </p:spPr>
        <p:txBody>
          <a:bodyPr/>
          <a:lstStyle/>
          <a:p>
            <a:r>
              <a:rPr lang="en-US" dirty="0"/>
              <a:t>Input: a sentence written in a source language</a:t>
            </a:r>
          </a:p>
          <a:p>
            <a:r>
              <a:rPr lang="en-US" dirty="0"/>
              <a:t>Output: a corresponding sentence in a target language</a:t>
            </a:r>
          </a:p>
          <a:p>
            <a:r>
              <a:rPr lang="en-US" dirty="0"/>
              <a:t>Problem statement: </a:t>
            </a:r>
          </a:p>
          <a:p>
            <a:pPr lvl="1"/>
            <a:r>
              <a:rPr lang="en-US" dirty="0"/>
              <a:t>Supervised learning: given the input sentence, output its translation</a:t>
            </a:r>
          </a:p>
          <a:p>
            <a:pPr lvl="1"/>
            <a:r>
              <a:rPr lang="en-US" dirty="0"/>
              <a:t>Compute the conditional distribution over all possible translation given the input</a:t>
            </a:r>
          </a:p>
          <a:p>
            <a:endParaRPr lang="en-US" dirty="0"/>
          </a:p>
          <a:p>
            <a:endParaRPr lang="en-US" i="1" dirty="0"/>
          </a:p>
          <a:p>
            <a:r>
              <a:rPr lang="en-US" i="1" dirty="0"/>
              <a:t>We have already learned every necessary ingredient for building a full neural machine translation system.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6EA53-D667-BA46-B8BE-BD07BCC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91" y="1931555"/>
            <a:ext cx="3810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C56F8-56D2-E14E-973B-0D0CDF62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591" y="2464378"/>
            <a:ext cx="3810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5F0B26-F9BF-8540-9154-CED47BFB3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45" y="4169064"/>
            <a:ext cx="5207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Representation – One-hot Vectors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Build source and target vocabularies of unique tokens</a:t>
            </a:r>
          </a:p>
          <a:p>
            <a:pPr lvl="1"/>
            <a:r>
              <a:rPr lang="en-US" dirty="0"/>
              <a:t>For each of source and target languages,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Tokenize: separate punctuations, normalize punctuations, …</a:t>
            </a:r>
            <a:br>
              <a:rPr lang="en-US" dirty="0"/>
            </a:br>
            <a:r>
              <a:rPr lang="en-US" dirty="0"/>
              <a:t>e.g., “I’m going” =&gt; (“I”, “’m”, “going”), replace ‘, ’, `, into “`”, …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Spacy.io</a:t>
            </a:r>
            <a:r>
              <a:rPr lang="en-US" dirty="0"/>
              <a:t>, NLTK or Moses’ tokenizer.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Subword</a:t>
            </a:r>
            <a:r>
              <a:rPr lang="en-US" dirty="0"/>
              <a:t> segmentation: segment each token into a sequence of </a:t>
            </a:r>
            <a:r>
              <a:rPr lang="en-US" dirty="0" err="1"/>
              <a:t>subwords</a:t>
            </a:r>
            <a:br>
              <a:rPr lang="en-US" dirty="0"/>
            </a:br>
            <a:r>
              <a:rPr lang="en-US" dirty="0"/>
              <a:t>e.g., “going” =&gt; (“go”, “</a:t>
            </a:r>
            <a:r>
              <a:rPr lang="en-US" dirty="0" err="1"/>
              <a:t>ing</a:t>
            </a:r>
            <a:r>
              <a:rPr lang="en-US" dirty="0"/>
              <a:t>”), use BPE [</a:t>
            </a:r>
            <a:r>
              <a:rPr lang="en-US" dirty="0" err="1"/>
              <a:t>Sennrich</a:t>
            </a:r>
            <a:r>
              <a:rPr lang="en-US" dirty="0"/>
              <a:t> et al., 2015]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Collect all unique </a:t>
            </a:r>
            <a:r>
              <a:rPr lang="en-US" dirty="0" err="1"/>
              <a:t>subwords</a:t>
            </a:r>
            <a:r>
              <a:rPr lang="en-US" dirty="0"/>
              <a:t>, sort them by their frequencies (descending) and assign indices.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Transform each </a:t>
            </a:r>
            <a:r>
              <a:rPr lang="en-US" dirty="0" err="1"/>
              <a:t>subword</a:t>
            </a:r>
            <a:r>
              <a:rPr lang="en-US" dirty="0"/>
              <a:t> token into a corresponding one-hot vector.*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A7715-741B-DB44-A09F-AA5975A89550}"/>
              </a:ext>
            </a:extLst>
          </p:cNvPr>
          <p:cNvSpPr txBox="1"/>
          <p:nvPr/>
        </p:nvSpPr>
        <p:spPr>
          <a:xfrm>
            <a:off x="7058415" y="6549326"/>
            <a:ext cx="513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Of course, don’t do it offline. Transform them online.</a:t>
            </a:r>
          </a:p>
        </p:txBody>
      </p:sp>
    </p:spTree>
    <p:extLst>
      <p:ext uri="{BB962C8B-B14F-4D97-AF65-F5344CB8AC3E}">
        <p14:creationId xmlns:p14="http://schemas.microsoft.com/office/powerpoint/2010/main" val="618462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pPr lvl="1"/>
            <a:r>
              <a:rPr lang="en-US" dirty="0"/>
              <a:t># of encoded vectors is proportional to the source sentence length: often same.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Recurrent networks have been widely used </a:t>
            </a:r>
            <a:r>
              <a:rPr lang="en-US" sz="2000" dirty="0"/>
              <a:t>[Cho et al., 2014; </a:t>
            </a:r>
            <a:r>
              <a:rPr lang="en-US" sz="2000" dirty="0" err="1"/>
              <a:t>Sutskever</a:t>
            </a:r>
            <a:r>
              <a:rPr lang="en-US" sz="2000" dirty="0"/>
              <a:t> et al., 2014]</a:t>
            </a:r>
            <a:r>
              <a:rPr lang="en-US" dirty="0"/>
              <a:t>, but CNN </a:t>
            </a:r>
            <a:r>
              <a:rPr lang="en-US" sz="2000" dirty="0"/>
              <a:t>[Gehring et al., 2017; </a:t>
            </a:r>
            <a:r>
              <a:rPr lang="en-US" sz="2000" dirty="0" err="1"/>
              <a:t>Kalchbrenner&amp;Blunsom</a:t>
            </a:r>
            <a:r>
              <a:rPr lang="en-US" sz="2000" dirty="0"/>
              <a:t>, 2013]</a:t>
            </a:r>
            <a:r>
              <a:rPr lang="en-US" dirty="0"/>
              <a:t> and self-attention </a:t>
            </a:r>
            <a:r>
              <a:rPr lang="en-US" sz="2000" dirty="0"/>
              <a:t>[Vaswani et al., 2017]</a:t>
            </a:r>
            <a:r>
              <a:rPr lang="en-US" dirty="0"/>
              <a:t> are used increasingly more often. See Lecture 2 for details.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Collapsing often corresponds to information loss.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didn’t know initially until [</a:t>
            </a:r>
            <a:r>
              <a:rPr lang="en-US" dirty="0" err="1"/>
              <a:t>Bahdanau</a:t>
            </a:r>
            <a:r>
              <a:rPr lang="en-US" dirty="0"/>
              <a:t> et al., 2015].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CDE32-CD53-FF43-AF7F-1638655F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79" y="2710448"/>
            <a:ext cx="2413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1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69"/>
            <a:ext cx="10515600" cy="4351338"/>
          </a:xfrm>
        </p:spPr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CA1CE-DB6F-4148-8629-9905E7E2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09" y="3195488"/>
            <a:ext cx="4320309" cy="33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4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69"/>
            <a:ext cx="10515600" cy="4351338"/>
          </a:xfrm>
        </p:spPr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collapsed, the system fails to translate a long sentence correctly.</a:t>
            </a:r>
          </a:p>
          <a:p>
            <a:pPr lvl="2"/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pPr lvl="2"/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pPr lvl="1"/>
            <a:r>
              <a:rPr lang="en-US" dirty="0"/>
              <a:t>The system translates reasonable up to a certain point, but starts drifting away.</a:t>
            </a:r>
          </a:p>
        </p:txBody>
      </p:sp>
    </p:spTree>
    <p:extLst>
      <p:ext uri="{BB962C8B-B14F-4D97-AF65-F5344CB8AC3E}">
        <p14:creationId xmlns:p14="http://schemas.microsoft.com/office/powerpoint/2010/main" val="2170694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Language modelling with an infinite context </a:t>
            </a:r>
            <a:r>
              <a:rPr lang="en-US" i="1" dirty="0"/>
              <a:t>n→∞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Larger context is necessary to generate a coherent sentence.</a:t>
            </a:r>
          </a:p>
          <a:p>
            <a:pPr lvl="2"/>
            <a:r>
              <a:rPr lang="en-US" dirty="0"/>
              <a:t>Semantics could be largely provided by the source sentence, </a:t>
            </a:r>
            <a:br>
              <a:rPr lang="en-US" dirty="0"/>
            </a:br>
            <a:r>
              <a:rPr lang="en-US" dirty="0"/>
              <a:t>but syntactic properties need to be handled by the language model directly.</a:t>
            </a:r>
          </a:p>
          <a:p>
            <a:pPr lvl="1"/>
            <a:r>
              <a:rPr lang="en-US" dirty="0"/>
              <a:t>Recurrent networks, self-attention and (dilated) convolutional networks</a:t>
            </a:r>
          </a:p>
          <a:p>
            <a:pPr lvl="2"/>
            <a:r>
              <a:rPr lang="en-US" dirty="0"/>
              <a:t>Causal structure must be followed.</a:t>
            </a:r>
          </a:p>
          <a:p>
            <a:pPr lvl="2"/>
            <a:r>
              <a:rPr lang="en-US" dirty="0"/>
              <a:t>See Lecture 3.</a:t>
            </a:r>
          </a:p>
          <a:p>
            <a:r>
              <a:rPr lang="en-US" b="1" dirty="0"/>
              <a:t>Conditional</a:t>
            </a:r>
            <a:r>
              <a:rPr lang="en-US" dirty="0"/>
              <a:t> Language modelling</a:t>
            </a:r>
          </a:p>
          <a:p>
            <a:pPr lvl="1"/>
            <a:r>
              <a:rPr lang="en-US" dirty="0"/>
              <a:t>The context based on which the next token is predicted is </a:t>
            </a:r>
            <a:r>
              <a:rPr lang="en-US" b="1" dirty="0"/>
              <a:t>two-fold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87" y="5237163"/>
            <a:ext cx="3568700" cy="939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DFD96C-88FB-ED4B-9682-173BC73E1E0A}"/>
              </a:ext>
            </a:extLst>
          </p:cNvPr>
          <p:cNvSpPr/>
          <p:nvPr/>
        </p:nvSpPr>
        <p:spPr>
          <a:xfrm>
            <a:off x="4178304" y="5523344"/>
            <a:ext cx="1069684" cy="39564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89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Conditional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Conditional Language modelling</a:t>
            </a:r>
          </a:p>
          <a:p>
            <a:pPr lvl="1"/>
            <a:r>
              <a:rPr lang="en-US" dirty="0"/>
              <a:t>The context based on which the next token is predicted is </a:t>
            </a:r>
            <a:r>
              <a:rPr lang="en-US" b="1" dirty="0"/>
              <a:t>two-fold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Supervised learning: </a:t>
            </a:r>
            <a:r>
              <a:rPr lang="en-US" i="1" dirty="0"/>
              <a:t>T</a:t>
            </a:r>
            <a:r>
              <a:rPr lang="en-US" dirty="0"/>
              <a:t> input-output training pairs per sentence</a:t>
            </a:r>
          </a:p>
          <a:p>
            <a:pPr lvl="1"/>
            <a:r>
              <a:rPr lang="en-US" dirty="0"/>
              <a:t>Input: the entire source sentence      and the preceding target tokens </a:t>
            </a:r>
          </a:p>
          <a:p>
            <a:pPr lvl="1"/>
            <a:r>
              <a:rPr lang="en-US" dirty="0"/>
              <a:t>Output: the next token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23" y="2650981"/>
            <a:ext cx="3568700" cy="939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DFD96C-88FB-ED4B-9682-173BC73E1E0A}"/>
              </a:ext>
            </a:extLst>
          </p:cNvPr>
          <p:cNvSpPr/>
          <p:nvPr/>
        </p:nvSpPr>
        <p:spPr>
          <a:xfrm>
            <a:off x="4187540" y="2937162"/>
            <a:ext cx="1069684" cy="39564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2D826F-4852-5144-848E-7F589F00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4432300"/>
            <a:ext cx="2794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50C74-A91D-F141-8FB7-13734B8C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604" y="4484831"/>
            <a:ext cx="4445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74D33-F64A-6644-AAD2-FB6BAE5B6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932" y="4872760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69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Conditional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Conditional Language modelling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469" y="1570326"/>
            <a:ext cx="3568700" cy="9398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3945E05-742A-BA4E-86A5-0010A1BE4B60}"/>
              </a:ext>
            </a:extLst>
          </p:cNvPr>
          <p:cNvSpPr/>
          <p:nvPr/>
        </p:nvSpPr>
        <p:spPr>
          <a:xfrm>
            <a:off x="2566119" y="2519362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3357D-45B6-734C-A0E8-66FF1C24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232" y="3892701"/>
            <a:ext cx="381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BA19DC0-FCEB-FC4C-BA74-0092FE995663}"/>
              </a:ext>
            </a:extLst>
          </p:cNvPr>
          <p:cNvSpPr/>
          <p:nvPr/>
        </p:nvSpPr>
        <p:spPr>
          <a:xfrm>
            <a:off x="2549879" y="321405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873E53-24B1-0A42-9B1B-A60379F4DE4A}"/>
              </a:ext>
            </a:extLst>
          </p:cNvPr>
          <p:cNvSpPr/>
          <p:nvPr/>
        </p:nvSpPr>
        <p:spPr>
          <a:xfrm>
            <a:off x="2538207" y="4421763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6CB20-9583-314B-8D37-FB30DF036FE5}"/>
              </a:ext>
            </a:extLst>
          </p:cNvPr>
          <p:cNvSpPr/>
          <p:nvPr/>
        </p:nvSpPr>
        <p:spPr>
          <a:xfrm rot="5400000">
            <a:off x="2417789" y="3372483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Sentence Representation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0EB07-C2E1-7943-813B-59ECAA61672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013094" y="2742850"/>
            <a:ext cx="267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DB3A5B-6661-3244-9B16-B585A5FA00D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96854" y="3437542"/>
            <a:ext cx="283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D7013-4C7E-BC4B-93E9-A63B691C4B3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985182" y="4645251"/>
            <a:ext cx="294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8764193-822B-B94D-9824-8D0D4F73E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042" y="4562700"/>
            <a:ext cx="3429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189F96-D447-0D46-A641-37F88CC3C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969" y="2668587"/>
            <a:ext cx="241300" cy="165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6CA4A-E05C-F147-8B4F-698DBA758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6" y="3375593"/>
            <a:ext cx="241300" cy="16510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B5D0BDA-01F1-2443-86C9-360C652E29B8}"/>
              </a:ext>
            </a:extLst>
          </p:cNvPr>
          <p:cNvSpPr/>
          <p:nvPr/>
        </p:nvSpPr>
        <p:spPr>
          <a:xfrm>
            <a:off x="4265592" y="6159969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4A54FAC-E604-BD4A-8F2F-6987AB0A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68549" y="6260946"/>
            <a:ext cx="38100" cy="29210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55BE8BB-AB1B-CE46-AE68-0895FF9B79EF}"/>
              </a:ext>
            </a:extLst>
          </p:cNvPr>
          <p:cNvSpPr/>
          <p:nvPr/>
        </p:nvSpPr>
        <p:spPr>
          <a:xfrm>
            <a:off x="6167994" y="6154680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58CF71-E486-EF4D-8712-7C187817ECE7}"/>
              </a:ext>
            </a:extLst>
          </p:cNvPr>
          <p:cNvSpPr/>
          <p:nvPr/>
        </p:nvSpPr>
        <p:spPr>
          <a:xfrm>
            <a:off x="4960230" y="6154680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846078-DCC2-B547-BE66-5EDECF6D6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129" y="6308316"/>
            <a:ext cx="215900" cy="177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2DD13B-392E-4F45-A86E-043E4B4801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767" y="6308316"/>
            <a:ext cx="215900" cy="177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8CE75A-387C-4642-904E-9DAB07843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0469" y="6308318"/>
            <a:ext cx="444500" cy="17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888F15-B812-774E-9D72-2E3617E9665B}"/>
              </a:ext>
            </a:extLst>
          </p:cNvPr>
          <p:cNvSpPr/>
          <p:nvPr/>
        </p:nvSpPr>
        <p:spPr>
          <a:xfrm>
            <a:off x="4265592" y="5239894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Sentence Representation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770ECD-4F4D-8842-868B-ACCD693E1955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489080" y="5864558"/>
            <a:ext cx="4751" cy="2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3CD303-24C2-6A40-B98F-0309271BAE4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183718" y="5864558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E2C237-54F9-214F-B2D2-DACB7315552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391482" y="5864558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613F297-5636-0E4B-9B85-A29AE0D5A751}"/>
              </a:ext>
            </a:extLst>
          </p:cNvPr>
          <p:cNvSpPr/>
          <p:nvPr/>
        </p:nvSpPr>
        <p:spPr>
          <a:xfrm>
            <a:off x="4265592" y="2510126"/>
            <a:ext cx="2349377" cy="2358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FC42C3-6A03-9643-8A37-5BF279573B94}"/>
              </a:ext>
            </a:extLst>
          </p:cNvPr>
          <p:cNvSpPr/>
          <p:nvPr/>
        </p:nvSpPr>
        <p:spPr>
          <a:xfrm>
            <a:off x="7046338" y="3471589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E6BB0F-ECA8-F340-9CBB-B342B3DBFE54}"/>
              </a:ext>
            </a:extLst>
          </p:cNvPr>
          <p:cNvSpPr/>
          <p:nvPr/>
        </p:nvSpPr>
        <p:spPr>
          <a:xfrm>
            <a:off x="7183498" y="3570072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E59516-C6F1-A642-B713-CAFCBDC74C58}"/>
              </a:ext>
            </a:extLst>
          </p:cNvPr>
          <p:cNvCxnSpPr>
            <a:cxnSpLocks/>
            <a:stCxn id="63" idx="3"/>
            <a:endCxn id="71" idx="1"/>
          </p:cNvCxnSpPr>
          <p:nvPr/>
        </p:nvCxnSpPr>
        <p:spPr>
          <a:xfrm flipV="1">
            <a:off x="6614969" y="3684760"/>
            <a:ext cx="568529" cy="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75D8D18-C77E-064F-B912-FFB238D59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7702" y="3603962"/>
            <a:ext cx="381000" cy="1778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2B7F616-055F-F345-9C64-14E68AEB3BD8}"/>
              </a:ext>
            </a:extLst>
          </p:cNvPr>
          <p:cNvSpPr/>
          <p:nvPr/>
        </p:nvSpPr>
        <p:spPr>
          <a:xfrm>
            <a:off x="8045814" y="4153855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B5AFF33-BCC9-DD4A-A0EF-A34C1D29F4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1294" y="4201406"/>
            <a:ext cx="229390" cy="237583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BD4A377-D9E9-AC44-878B-0926D0C5F202}"/>
              </a:ext>
            </a:extLst>
          </p:cNvPr>
          <p:cNvCxnSpPr>
            <a:stCxn id="71" idx="2"/>
            <a:endCxn id="74" idx="1"/>
          </p:cNvCxnSpPr>
          <p:nvPr/>
        </p:nvCxnSpPr>
        <p:spPr>
          <a:xfrm rot="16200000" flipH="1">
            <a:off x="7487662" y="3762045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08BE517-516E-DF42-952A-4AC96078D3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7089" y="3603962"/>
            <a:ext cx="177800" cy="1524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C7B29DD-D4CE-AD42-8079-E505DA18D6CA}"/>
              </a:ext>
            </a:extLst>
          </p:cNvPr>
          <p:cNvSpPr/>
          <p:nvPr/>
        </p:nvSpPr>
        <p:spPr>
          <a:xfrm>
            <a:off x="8054522" y="3571568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6445A8-60EC-A74A-AFC3-3D60AF450D56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7717023" y="3684760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42451CF-C0A7-AC45-8F22-BA6D887AD89B}"/>
              </a:ext>
            </a:extLst>
          </p:cNvPr>
          <p:cNvCxnSpPr>
            <a:cxnSpLocks/>
            <a:stCxn id="74" idx="0"/>
            <a:endCxn id="78" idx="2"/>
          </p:cNvCxnSpPr>
          <p:nvPr/>
        </p:nvCxnSpPr>
        <p:spPr>
          <a:xfrm flipV="1">
            <a:off x="8205990" y="3797991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A6AB8D-F6BC-FA49-96AE-8D51F69E1D58}"/>
              </a:ext>
            </a:extLst>
          </p:cNvPr>
          <p:cNvSpPr txBox="1"/>
          <p:nvPr/>
        </p:nvSpPr>
        <p:spPr>
          <a:xfrm>
            <a:off x="7211683" y="314171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E68ECF8-5FDE-EA41-AAC5-97C7D5548C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5900" y="3556082"/>
            <a:ext cx="1320800" cy="2667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123491F-0D74-8D43-91C9-83311970BF5D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8370042" y="3684780"/>
            <a:ext cx="515858" cy="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E9B9A3-7B4D-DC4A-997A-DADC44BC8DBC}"/>
              </a:ext>
            </a:extLst>
          </p:cNvPr>
          <p:cNvCxnSpPr>
            <a:cxnSpLocks/>
          </p:cNvCxnSpPr>
          <p:nvPr/>
        </p:nvCxnSpPr>
        <p:spPr>
          <a:xfrm>
            <a:off x="3904810" y="2742850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823B8D7-922D-6C45-8296-AE321D2666E6}"/>
              </a:ext>
            </a:extLst>
          </p:cNvPr>
          <p:cNvCxnSpPr>
            <a:cxnSpLocks/>
          </p:cNvCxnSpPr>
          <p:nvPr/>
        </p:nvCxnSpPr>
        <p:spPr>
          <a:xfrm>
            <a:off x="3904810" y="3437542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8F6F428-91B6-A046-AFA4-422CF977478E}"/>
              </a:ext>
            </a:extLst>
          </p:cNvPr>
          <p:cNvCxnSpPr>
            <a:cxnSpLocks/>
          </p:cNvCxnSpPr>
          <p:nvPr/>
        </p:nvCxnSpPr>
        <p:spPr>
          <a:xfrm>
            <a:off x="3904810" y="4645251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B12CC08-FA80-D04C-9DD7-1DB5C0B6B1B9}"/>
              </a:ext>
            </a:extLst>
          </p:cNvPr>
          <p:cNvCxnSpPr>
            <a:cxnSpLocks/>
          </p:cNvCxnSpPr>
          <p:nvPr/>
        </p:nvCxnSpPr>
        <p:spPr>
          <a:xfrm flipV="1">
            <a:off x="4489080" y="4874028"/>
            <a:ext cx="4751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EC50D6-A9B7-B743-9EBE-5E9AB688B437}"/>
              </a:ext>
            </a:extLst>
          </p:cNvPr>
          <p:cNvCxnSpPr>
            <a:cxnSpLocks/>
          </p:cNvCxnSpPr>
          <p:nvPr/>
        </p:nvCxnSpPr>
        <p:spPr>
          <a:xfrm flipV="1">
            <a:off x="5183718" y="4874028"/>
            <a:ext cx="0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F6BBA07-DCE8-A14B-931F-643B3D2866FC}"/>
              </a:ext>
            </a:extLst>
          </p:cNvPr>
          <p:cNvCxnSpPr>
            <a:cxnSpLocks/>
          </p:cNvCxnSpPr>
          <p:nvPr/>
        </p:nvCxnSpPr>
        <p:spPr>
          <a:xfrm flipV="1">
            <a:off x="6391482" y="4874027"/>
            <a:ext cx="0" cy="36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13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8" grpId="0" animBg="1"/>
      <p:bldP spid="39" grpId="0" animBg="1"/>
      <p:bldP spid="41" grpId="0" animBg="1"/>
      <p:bldP spid="42" grpId="0" animBg="1"/>
      <p:bldP spid="49" grpId="0" animBg="1"/>
      <p:bldP spid="63" grpId="0" animBg="1"/>
      <p:bldP spid="70" grpId="0" animBg="1"/>
      <p:bldP spid="71" grpId="0" animBg="1"/>
      <p:bldP spid="74" grpId="0" animBg="1"/>
      <p:bldP spid="78" grpId="0" animBg="1"/>
      <p:bldP spid="8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93"/>
            <a:ext cx="10515600" cy="519915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Source sentence representation</a:t>
            </a:r>
          </a:p>
          <a:p>
            <a:pPr lvl="1"/>
            <a:r>
              <a:rPr lang="en-US" dirty="0"/>
              <a:t>A stack of bidirectional RNN’s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extracted vector at each location is a </a:t>
            </a:r>
            <a:br>
              <a:rPr lang="en-US" dirty="0"/>
            </a:br>
            <a:r>
              <a:rPr lang="en-US" b="1" dirty="0"/>
              <a:t>context-dependent vector representation</a:t>
            </a:r>
            <a:r>
              <a:rPr lang="en-US" dirty="0"/>
              <a:t>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348844" y="1706326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7786604" y="5445002"/>
            <a:ext cx="2189104" cy="1329761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DB372B-687A-DD46-ACF1-44B06F99373D}"/>
              </a:ext>
            </a:extLst>
          </p:cNvPr>
          <p:cNvSpPr>
            <a:spLocks noChangeAspect="1"/>
          </p:cNvSpPr>
          <p:nvPr/>
        </p:nvSpPr>
        <p:spPr>
          <a:xfrm>
            <a:off x="2100895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BA8FA6-F398-894B-B3B6-D3B1C98341F3}"/>
              </a:ext>
            </a:extLst>
          </p:cNvPr>
          <p:cNvSpPr>
            <a:spLocks noChangeAspect="1"/>
          </p:cNvSpPr>
          <p:nvPr/>
        </p:nvSpPr>
        <p:spPr>
          <a:xfrm>
            <a:off x="2882380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A76C374-0BF8-FF43-A50A-D7EF69591B89}"/>
              </a:ext>
            </a:extLst>
          </p:cNvPr>
          <p:cNvSpPr>
            <a:spLocks noChangeAspect="1"/>
          </p:cNvSpPr>
          <p:nvPr/>
        </p:nvSpPr>
        <p:spPr>
          <a:xfrm>
            <a:off x="3663866" y="5063827"/>
            <a:ext cx="390743" cy="37925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B5437-D165-7847-9377-1EE368D0391B}"/>
              </a:ext>
            </a:extLst>
          </p:cNvPr>
          <p:cNvSpPr>
            <a:spLocks noChangeAspect="1"/>
          </p:cNvSpPr>
          <p:nvPr/>
        </p:nvSpPr>
        <p:spPr>
          <a:xfrm>
            <a:off x="4445351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D76A61-0F0B-4848-B672-75356B0BA848}"/>
              </a:ext>
            </a:extLst>
          </p:cNvPr>
          <p:cNvSpPr>
            <a:spLocks noChangeAspect="1"/>
          </p:cNvSpPr>
          <p:nvPr/>
        </p:nvSpPr>
        <p:spPr>
          <a:xfrm>
            <a:off x="5226837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60244E-93B1-B046-A6BB-27A604B0A62C}"/>
              </a:ext>
            </a:extLst>
          </p:cNvPr>
          <p:cNvSpPr>
            <a:spLocks noChangeAspect="1"/>
          </p:cNvSpPr>
          <p:nvPr/>
        </p:nvSpPr>
        <p:spPr>
          <a:xfrm>
            <a:off x="2100895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D7D495-57D9-B94A-8B6A-86E408BC58F2}"/>
              </a:ext>
            </a:extLst>
          </p:cNvPr>
          <p:cNvSpPr>
            <a:spLocks noChangeAspect="1"/>
          </p:cNvSpPr>
          <p:nvPr/>
        </p:nvSpPr>
        <p:spPr>
          <a:xfrm>
            <a:off x="2882380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A54AE5-8213-2146-B4FB-42808F1B4D15}"/>
              </a:ext>
            </a:extLst>
          </p:cNvPr>
          <p:cNvSpPr>
            <a:spLocks noChangeAspect="1"/>
          </p:cNvSpPr>
          <p:nvPr/>
        </p:nvSpPr>
        <p:spPr>
          <a:xfrm>
            <a:off x="3663865" y="2552670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8DED6BF-167D-C248-9786-3CA6059CFDE9}"/>
              </a:ext>
            </a:extLst>
          </p:cNvPr>
          <p:cNvSpPr>
            <a:spLocks noChangeAspect="1"/>
          </p:cNvSpPr>
          <p:nvPr/>
        </p:nvSpPr>
        <p:spPr>
          <a:xfrm>
            <a:off x="4445351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055968-F751-E84E-AAA8-5A5D282EBEE1}"/>
              </a:ext>
            </a:extLst>
          </p:cNvPr>
          <p:cNvSpPr>
            <a:spLocks noChangeAspect="1"/>
          </p:cNvSpPr>
          <p:nvPr/>
        </p:nvSpPr>
        <p:spPr>
          <a:xfrm>
            <a:off x="5226837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75E238C-56C7-3D4C-81E2-1AFF02DAA9C5}"/>
              </a:ext>
            </a:extLst>
          </p:cNvPr>
          <p:cNvSpPr/>
          <p:nvPr/>
        </p:nvSpPr>
        <p:spPr>
          <a:xfrm>
            <a:off x="1717434" y="4322259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B84545-6582-F743-89CC-A7A4F7DBDEF4}"/>
              </a:ext>
            </a:extLst>
          </p:cNvPr>
          <p:cNvSpPr/>
          <p:nvPr/>
        </p:nvSpPr>
        <p:spPr>
          <a:xfrm>
            <a:off x="2504520" y="4327498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9717D4-B016-0240-9836-E217FB1D6FD2}"/>
              </a:ext>
            </a:extLst>
          </p:cNvPr>
          <p:cNvSpPr/>
          <p:nvPr/>
        </p:nvSpPr>
        <p:spPr>
          <a:xfrm>
            <a:off x="3291606" y="4322259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29C62F1-BA58-F34D-B65B-9A53C236A6B5}"/>
              </a:ext>
            </a:extLst>
          </p:cNvPr>
          <p:cNvSpPr/>
          <p:nvPr/>
        </p:nvSpPr>
        <p:spPr>
          <a:xfrm>
            <a:off x="4623633" y="3855206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AA5219C-F861-E546-8CAD-D231C30CB346}"/>
              </a:ext>
            </a:extLst>
          </p:cNvPr>
          <p:cNvSpPr/>
          <p:nvPr/>
        </p:nvSpPr>
        <p:spPr>
          <a:xfrm>
            <a:off x="5410719" y="3849967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53B9312-FA2F-9849-BD7B-40C7D8D2A827}"/>
              </a:ext>
            </a:extLst>
          </p:cNvPr>
          <p:cNvCxnSpPr>
            <a:stCxn id="54" idx="0"/>
            <a:endCxn id="64" idx="2"/>
          </p:cNvCxnSpPr>
          <p:nvPr/>
        </p:nvCxnSpPr>
        <p:spPr>
          <a:xfrm flipH="1" flipV="1">
            <a:off x="1991754" y="4652751"/>
            <a:ext cx="304513" cy="54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B21A6D-E7A5-C246-999B-D6833A4FEB82}"/>
              </a:ext>
            </a:extLst>
          </p:cNvPr>
          <p:cNvCxnSpPr>
            <a:cxnSpLocks/>
            <a:stCxn id="55" idx="0"/>
            <a:endCxn id="65" idx="2"/>
          </p:cNvCxnSpPr>
          <p:nvPr/>
        </p:nvCxnSpPr>
        <p:spPr>
          <a:xfrm flipH="1" flipV="1">
            <a:off x="2778840" y="4657990"/>
            <a:ext cx="298912" cy="5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79E9C1-FB98-464C-B9F9-C712A9E0CDED}"/>
              </a:ext>
            </a:extLst>
          </p:cNvPr>
          <p:cNvCxnSpPr>
            <a:cxnSpLocks/>
            <a:stCxn id="56" idx="0"/>
            <a:endCxn id="66" idx="2"/>
          </p:cNvCxnSpPr>
          <p:nvPr/>
        </p:nvCxnSpPr>
        <p:spPr>
          <a:xfrm flipH="1" flipV="1">
            <a:off x="3565926" y="4652751"/>
            <a:ext cx="293312" cy="41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4DDFEFB-A4F8-6745-93BD-727B2179E9A6}"/>
              </a:ext>
            </a:extLst>
          </p:cNvPr>
          <p:cNvCxnSpPr>
            <a:cxnSpLocks/>
            <a:stCxn id="58" idx="0"/>
            <a:endCxn id="68" idx="2"/>
          </p:cNvCxnSpPr>
          <p:nvPr/>
        </p:nvCxnSpPr>
        <p:spPr>
          <a:xfrm flipV="1">
            <a:off x="5422209" y="4180459"/>
            <a:ext cx="262830" cy="102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223F4D0-3E0F-6242-A773-29FB910ABDC8}"/>
              </a:ext>
            </a:extLst>
          </p:cNvPr>
          <p:cNvCxnSpPr>
            <a:cxnSpLocks/>
            <a:stCxn id="57" idx="0"/>
            <a:endCxn id="67" idx="2"/>
          </p:cNvCxnSpPr>
          <p:nvPr/>
        </p:nvCxnSpPr>
        <p:spPr>
          <a:xfrm flipV="1">
            <a:off x="4640723" y="4185698"/>
            <a:ext cx="257230" cy="101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232A323-9A1A-B64E-982B-F13EE8484C3F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2266074" y="4487505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5DDE6C-BC37-054B-8BB1-882B7D233645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 flipV="1">
            <a:off x="3053160" y="4487505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3F9094B-23F8-8448-AA7D-624F5B965F91}"/>
              </a:ext>
            </a:extLst>
          </p:cNvPr>
          <p:cNvCxnSpPr>
            <a:cxnSpLocks/>
            <a:stCxn id="68" idx="1"/>
            <a:endCxn id="67" idx="3"/>
          </p:cNvCxnSpPr>
          <p:nvPr/>
        </p:nvCxnSpPr>
        <p:spPr>
          <a:xfrm flipH="1">
            <a:off x="5172273" y="4015213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41733F3B-28AA-D648-B8FB-7AC9AAB53BE1}"/>
              </a:ext>
            </a:extLst>
          </p:cNvPr>
          <p:cNvSpPr/>
          <p:nvPr/>
        </p:nvSpPr>
        <p:spPr>
          <a:xfrm>
            <a:off x="3838014" y="3849967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D9B59AD-9B37-C84A-A6BF-605D67FC2F2C}"/>
              </a:ext>
            </a:extLst>
          </p:cNvPr>
          <p:cNvCxnSpPr>
            <a:cxnSpLocks/>
            <a:stCxn id="67" idx="1"/>
            <a:endCxn id="77" idx="3"/>
          </p:cNvCxnSpPr>
          <p:nvPr/>
        </p:nvCxnSpPr>
        <p:spPr>
          <a:xfrm flipH="1" flipV="1">
            <a:off x="4386654" y="4015213"/>
            <a:ext cx="236979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E0B67EF-9CAA-584C-A0A0-5D7BF0288891}"/>
              </a:ext>
            </a:extLst>
          </p:cNvPr>
          <p:cNvCxnSpPr>
            <a:cxnSpLocks/>
            <a:stCxn id="56" idx="0"/>
            <a:endCxn id="77" idx="2"/>
          </p:cNvCxnSpPr>
          <p:nvPr/>
        </p:nvCxnSpPr>
        <p:spPr>
          <a:xfrm flipV="1">
            <a:off x="3859238" y="4180459"/>
            <a:ext cx="253096" cy="88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B4D6F83-A917-644A-B0E5-5FE663175E54}"/>
              </a:ext>
            </a:extLst>
          </p:cNvPr>
          <p:cNvSpPr/>
          <p:nvPr/>
        </p:nvSpPr>
        <p:spPr>
          <a:xfrm>
            <a:off x="3584917" y="3325385"/>
            <a:ext cx="706210" cy="2531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Concat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F3D9FE2-DC47-3D45-AB92-1072163260E9}"/>
              </a:ext>
            </a:extLst>
          </p:cNvPr>
          <p:cNvCxnSpPr>
            <a:cxnSpLocks/>
            <a:stCxn id="77" idx="0"/>
            <a:endCxn id="80" idx="2"/>
          </p:cNvCxnSpPr>
          <p:nvPr/>
        </p:nvCxnSpPr>
        <p:spPr>
          <a:xfrm flipH="1" flipV="1">
            <a:off x="3938022" y="3578525"/>
            <a:ext cx="174312" cy="27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D6BF05A-4282-8741-A6B7-88AB9CF36389}"/>
              </a:ext>
            </a:extLst>
          </p:cNvPr>
          <p:cNvCxnSpPr>
            <a:cxnSpLocks/>
            <a:stCxn id="66" idx="0"/>
            <a:endCxn id="80" idx="2"/>
          </p:cNvCxnSpPr>
          <p:nvPr/>
        </p:nvCxnSpPr>
        <p:spPr>
          <a:xfrm flipV="1">
            <a:off x="3565926" y="3578525"/>
            <a:ext cx="372096" cy="74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809E22-1914-4D46-B247-808143372D04}"/>
              </a:ext>
            </a:extLst>
          </p:cNvPr>
          <p:cNvCxnSpPr>
            <a:cxnSpLocks/>
            <a:stCxn id="80" idx="0"/>
            <a:endCxn id="61" idx="2"/>
          </p:cNvCxnSpPr>
          <p:nvPr/>
        </p:nvCxnSpPr>
        <p:spPr>
          <a:xfrm flipH="1" flipV="1">
            <a:off x="3859237" y="2931921"/>
            <a:ext cx="78785" cy="39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3AC5D8F6-2E58-904F-B1B4-2ACD791F63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8934" y="5330566"/>
            <a:ext cx="241300" cy="1651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1D95D93-371E-AC4F-BDA2-DC0D46EE3B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388" y="5330566"/>
            <a:ext cx="241300" cy="1651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7EF1024-695F-534F-A8DE-5390E54852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7788" y="5186815"/>
            <a:ext cx="241300" cy="1651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64FCACF-DA92-5946-A00F-5FD9EE0635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7244" y="5314037"/>
            <a:ext cx="241300" cy="1651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E1089BC-A2E3-464B-98AA-F872089BF2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01558" y="5318053"/>
            <a:ext cx="241300" cy="1651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319A6DE-C9C8-B044-BEF1-55D14816F8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8934" y="2772483"/>
            <a:ext cx="228600" cy="228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9E1480F-D942-6C46-805D-547BBE3D88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62738" y="2772483"/>
            <a:ext cx="228600" cy="228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522368B-DE19-F94D-8EC1-C89686DC8A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0541" y="2618441"/>
            <a:ext cx="228600" cy="2286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5754C9E-6FA8-2C49-A9ED-9CEABA5207A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39944" y="2763068"/>
            <a:ext cx="228600" cy="2286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A79DBB3-AD29-0E4F-A2C8-392CF94AA68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07907" y="277248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85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Target prefix representation</a:t>
            </a:r>
          </a:p>
          <a:p>
            <a:pPr lvl="1"/>
            <a:r>
              <a:rPr lang="en-US" dirty="0"/>
              <a:t>A unidirectional recurrent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Compression of the target prefix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Summarizes what has been translated so far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380755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10126599" y="3123722"/>
            <a:ext cx="1413162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37AC015-A640-8D45-99D4-F35F64F74CDB}"/>
              </a:ext>
            </a:extLst>
          </p:cNvPr>
          <p:cNvSpPr>
            <a:spLocks noChangeAspect="1"/>
          </p:cNvSpPr>
          <p:nvPr/>
        </p:nvSpPr>
        <p:spPr>
          <a:xfrm>
            <a:off x="2766279" y="3664142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433084-8101-E446-9923-BA75EE7930D1}"/>
              </a:ext>
            </a:extLst>
          </p:cNvPr>
          <p:cNvSpPr>
            <a:spLocks noChangeAspect="1"/>
          </p:cNvSpPr>
          <p:nvPr/>
        </p:nvSpPr>
        <p:spPr>
          <a:xfrm>
            <a:off x="3716378" y="3664142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1398D8E-5087-6845-8AC9-7C6E56AFEBAC}"/>
              </a:ext>
            </a:extLst>
          </p:cNvPr>
          <p:cNvSpPr>
            <a:spLocks noChangeAspect="1"/>
          </p:cNvSpPr>
          <p:nvPr/>
        </p:nvSpPr>
        <p:spPr>
          <a:xfrm>
            <a:off x="4666478" y="3497389"/>
            <a:ext cx="475050" cy="46107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4E5DFF7-D06D-F74A-8A36-050466FC3E36}"/>
              </a:ext>
            </a:extLst>
          </p:cNvPr>
          <p:cNvSpPr/>
          <p:nvPr/>
        </p:nvSpPr>
        <p:spPr>
          <a:xfrm>
            <a:off x="2300082" y="271934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BD0D83-1529-FC47-AC7B-58DC9DF1D9F3}"/>
              </a:ext>
            </a:extLst>
          </p:cNvPr>
          <p:cNvSpPr/>
          <p:nvPr/>
        </p:nvSpPr>
        <p:spPr>
          <a:xfrm>
            <a:off x="3256991" y="272571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B8231B-1559-2945-94AD-14AAB1F505A0}"/>
              </a:ext>
            </a:extLst>
          </p:cNvPr>
          <p:cNvSpPr/>
          <p:nvPr/>
        </p:nvSpPr>
        <p:spPr>
          <a:xfrm>
            <a:off x="4213899" y="271934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1A212BF-B98D-2F49-B7BC-5190E975791C}"/>
              </a:ext>
            </a:extLst>
          </p:cNvPr>
          <p:cNvCxnSpPr>
            <a:stCxn id="84" idx="0"/>
            <a:endCxn id="89" idx="2"/>
          </p:cNvCxnSpPr>
          <p:nvPr/>
        </p:nvCxnSpPr>
        <p:spPr>
          <a:xfrm flipH="1" flipV="1">
            <a:off x="2633590" y="3121140"/>
            <a:ext cx="370215" cy="54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37C2EC6-3C8B-8F4C-BC25-AED311ACC9B5}"/>
              </a:ext>
            </a:extLst>
          </p:cNvPr>
          <p:cNvCxnSpPr>
            <a:cxnSpLocks/>
            <a:stCxn id="85" idx="0"/>
            <a:endCxn id="90" idx="2"/>
          </p:cNvCxnSpPr>
          <p:nvPr/>
        </p:nvCxnSpPr>
        <p:spPr>
          <a:xfrm flipH="1" flipV="1">
            <a:off x="3590498" y="3127509"/>
            <a:ext cx="363406" cy="53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E9597F2-00EE-8148-8CC0-2AEA3FD39877}"/>
              </a:ext>
            </a:extLst>
          </p:cNvPr>
          <p:cNvCxnSpPr>
            <a:cxnSpLocks/>
            <a:stCxn id="86" idx="0"/>
            <a:endCxn id="91" idx="2"/>
          </p:cNvCxnSpPr>
          <p:nvPr/>
        </p:nvCxnSpPr>
        <p:spPr>
          <a:xfrm flipH="1" flipV="1">
            <a:off x="4547407" y="3121140"/>
            <a:ext cx="356597" cy="37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C18491-26BA-5C43-AAC5-FC787C045F55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2967097" y="2920240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410D445-B2D3-A54D-9022-DCFC1B57BDEE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924006" y="2920240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050FA09-EBC6-6543-9D62-85A968B0E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624" y="3818663"/>
            <a:ext cx="215900" cy="1778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2F349FE-155B-3D4C-AF73-B51AEB427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953" y="3818663"/>
            <a:ext cx="215900" cy="17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79018-AA88-3943-95C4-5C8E91626B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1419" y="3659484"/>
            <a:ext cx="215900" cy="17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92410-743F-A949-86BB-9F95254ED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2708" y="4846686"/>
            <a:ext cx="3784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6D44-25C3-F64D-A4DE-A14A3264D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BC276-D5C2-E44F-BCFF-E19C36B28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Instructor: Kyunghyun Cho (NYU, Facebook)</a:t>
            </a:r>
          </a:p>
        </p:txBody>
      </p:sp>
    </p:spTree>
    <p:extLst>
      <p:ext uri="{BB962C8B-B14F-4D97-AF65-F5344CB8AC3E}">
        <p14:creationId xmlns:p14="http://schemas.microsoft.com/office/powerpoint/2010/main" val="320493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Attention mechanism</a:t>
            </a:r>
          </a:p>
          <a:p>
            <a:pPr lvl="1"/>
            <a:r>
              <a:rPr lang="en-US" dirty="0"/>
              <a:t>Which part of the source sentence is relevant for </a:t>
            </a:r>
            <a:br>
              <a:rPr lang="en-US" dirty="0"/>
            </a:br>
            <a:r>
              <a:rPr lang="en-US" dirty="0"/>
              <a:t>predicting the next target token?</a:t>
            </a:r>
          </a:p>
          <a:p>
            <a:pPr lvl="1"/>
            <a:r>
              <a:rPr lang="en-US" dirty="0"/>
              <a:t>Recall self-attention from Lecture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006398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8423875" y="3096264"/>
            <a:ext cx="2186681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5C1B17-3EC1-AB41-B673-9B912BA1AA97}"/>
              </a:ext>
            </a:extLst>
          </p:cNvPr>
          <p:cNvSpPr>
            <a:spLocks noChangeAspect="1"/>
          </p:cNvSpPr>
          <p:nvPr/>
        </p:nvSpPr>
        <p:spPr>
          <a:xfrm>
            <a:off x="3744140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B3C0A6-2316-6547-91B5-B5998800C7C0}"/>
              </a:ext>
            </a:extLst>
          </p:cNvPr>
          <p:cNvSpPr>
            <a:spLocks noChangeAspect="1"/>
          </p:cNvSpPr>
          <p:nvPr/>
        </p:nvSpPr>
        <p:spPr>
          <a:xfrm>
            <a:off x="4069258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18C80-A4CB-B740-8B15-61FF79B9DCCC}"/>
              </a:ext>
            </a:extLst>
          </p:cNvPr>
          <p:cNvSpPr>
            <a:spLocks noChangeAspect="1"/>
          </p:cNvSpPr>
          <p:nvPr/>
        </p:nvSpPr>
        <p:spPr>
          <a:xfrm>
            <a:off x="4394375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BD951CE-FF78-424A-A757-A04AEBF8BA4D}"/>
              </a:ext>
            </a:extLst>
          </p:cNvPr>
          <p:cNvSpPr>
            <a:spLocks noChangeAspect="1"/>
          </p:cNvSpPr>
          <p:nvPr/>
        </p:nvSpPr>
        <p:spPr>
          <a:xfrm>
            <a:off x="4719493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9991CD-97E7-2E40-9C1D-935BFCEA1580}"/>
              </a:ext>
            </a:extLst>
          </p:cNvPr>
          <p:cNvSpPr>
            <a:spLocks noChangeAspect="1"/>
          </p:cNvSpPr>
          <p:nvPr/>
        </p:nvSpPr>
        <p:spPr>
          <a:xfrm>
            <a:off x="5044611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CEF5699-7853-7B44-9A18-972546D15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8188" y="5895264"/>
            <a:ext cx="228600" cy="228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84EA8DF-A583-A540-896D-1C0508320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2432" y="5892045"/>
            <a:ext cx="228600" cy="2286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A9BD5FE-33D1-5141-8E7C-1AD0181F2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0236" y="5891611"/>
            <a:ext cx="228600" cy="2286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89C782E-338F-1C43-B716-82D97B45F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3288" y="5902199"/>
            <a:ext cx="228600" cy="2286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D9FBAAE-80FB-7448-8A12-0281B18943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6339" y="5891611"/>
            <a:ext cx="228600" cy="22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535253-C5E6-CE4F-84F1-FF46B8B3C233}"/>
              </a:ext>
            </a:extLst>
          </p:cNvPr>
          <p:cNvGrpSpPr/>
          <p:nvPr/>
        </p:nvGrpSpPr>
        <p:grpSpPr>
          <a:xfrm rot="16200000">
            <a:off x="5381439" y="5513416"/>
            <a:ext cx="1625589" cy="315556"/>
            <a:chOff x="3410593" y="5074325"/>
            <a:chExt cx="1625589" cy="3155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1408F6-6FFF-CC48-83B8-0935B402C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593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D13FE-ED8C-8044-8BBE-B1A0FD4EE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11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D341632-C989-7349-AE7F-3684DCDF4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28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A681DC8-8B89-8C40-B75A-F488F59D8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946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F0159FB-04FA-4344-ADD5-C428589B9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1064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0EC3E5F-EB80-8344-9724-6F42F9443B41}"/>
              </a:ext>
            </a:extLst>
          </p:cNvPr>
          <p:cNvSpPr/>
          <p:nvPr/>
        </p:nvSpPr>
        <p:spPr>
          <a:xfrm>
            <a:off x="1595848" y="4573837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63D83B7-B00C-1F4C-842C-9EE7519288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3932" y="4916615"/>
            <a:ext cx="126805" cy="105670"/>
          </a:xfrm>
          <a:prstGeom prst="rect">
            <a:avLst/>
          </a:prstGeom>
        </p:spPr>
      </p:pic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BDD40F9-D98E-3147-A5DD-C2AE2D76276D}"/>
              </a:ext>
            </a:extLst>
          </p:cNvPr>
          <p:cNvCxnSpPr>
            <a:cxnSpLocks/>
            <a:stCxn id="119" idx="0"/>
            <a:endCxn id="144" idx="2"/>
          </p:cNvCxnSpPr>
          <p:nvPr/>
        </p:nvCxnSpPr>
        <p:spPr>
          <a:xfrm rot="16200000" flipV="1">
            <a:off x="2783935" y="4405253"/>
            <a:ext cx="759546" cy="2136218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5A56E336-C86F-6C4E-AC79-489436250DD1}"/>
              </a:ext>
            </a:extLst>
          </p:cNvPr>
          <p:cNvCxnSpPr>
            <a:cxnSpLocks/>
            <a:stCxn id="138" idx="0"/>
            <a:endCxn id="144" idx="2"/>
          </p:cNvCxnSpPr>
          <p:nvPr/>
        </p:nvCxnSpPr>
        <p:spPr>
          <a:xfrm rot="10800000" flipV="1">
            <a:off x="2095600" y="5020957"/>
            <a:ext cx="3940857" cy="72631"/>
          </a:xfrm>
          <a:prstGeom prst="curvedConnector4">
            <a:avLst>
              <a:gd name="adj1" fmla="val 43599"/>
              <a:gd name="adj2" fmla="val 531974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DF6EF8-D725-C445-BEA9-CC97CCB3FBF0}"/>
              </a:ext>
            </a:extLst>
          </p:cNvPr>
          <p:cNvSpPr/>
          <p:nvPr/>
        </p:nvSpPr>
        <p:spPr>
          <a:xfrm>
            <a:off x="2943597" y="4685352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67BDC68B-0E0A-9B4E-BE54-3120E8F57C96}"/>
              </a:ext>
            </a:extLst>
          </p:cNvPr>
          <p:cNvCxnSpPr>
            <a:cxnSpLocks/>
            <a:stCxn id="119" idx="0"/>
            <a:endCxn id="148" idx="2"/>
          </p:cNvCxnSpPr>
          <p:nvPr/>
        </p:nvCxnSpPr>
        <p:spPr>
          <a:xfrm rot="16200000" flipV="1">
            <a:off x="3298921" y="4920239"/>
            <a:ext cx="892797" cy="97299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092B291-D6FC-B843-9496-804BDA148D87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rot="10800000">
            <a:off x="3258822" y="4960338"/>
            <a:ext cx="2777635" cy="6062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67AF022-54A4-C84E-9121-912F8DA2FED8}"/>
              </a:ext>
            </a:extLst>
          </p:cNvPr>
          <p:cNvSpPr/>
          <p:nvPr/>
        </p:nvSpPr>
        <p:spPr>
          <a:xfrm>
            <a:off x="4783288" y="4019332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63DD8E5-0792-0846-90B4-34E1E63644E2}"/>
              </a:ext>
            </a:extLst>
          </p:cNvPr>
          <p:cNvSpPr>
            <a:spLocks noChangeAspect="1"/>
          </p:cNvSpPr>
          <p:nvPr/>
        </p:nvSpPr>
        <p:spPr>
          <a:xfrm>
            <a:off x="4032093" y="3979012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3DA6576F-911B-5C4D-B141-B08C8212B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98492" y="4034224"/>
            <a:ext cx="116238" cy="116238"/>
          </a:xfrm>
          <a:prstGeom prst="rect">
            <a:avLst/>
          </a:prstGeom>
        </p:spPr>
      </p:pic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78DB527C-811A-2847-9A24-D7098F602A26}"/>
              </a:ext>
            </a:extLst>
          </p:cNvPr>
          <p:cNvCxnSpPr>
            <a:cxnSpLocks/>
            <a:stCxn id="148" idx="0"/>
            <a:endCxn id="152" idx="2"/>
          </p:cNvCxnSpPr>
          <p:nvPr/>
        </p:nvCxnSpPr>
        <p:spPr>
          <a:xfrm rot="5400000" flipH="1" flipV="1">
            <a:off x="3458346" y="4001267"/>
            <a:ext cx="484560" cy="883611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22CC5CDD-5432-8448-ADD1-04A956460211}"/>
              </a:ext>
            </a:extLst>
          </p:cNvPr>
          <p:cNvCxnSpPr>
            <a:cxnSpLocks/>
            <a:stCxn id="144" idx="0"/>
            <a:endCxn id="152" idx="0"/>
          </p:cNvCxnSpPr>
          <p:nvPr/>
        </p:nvCxnSpPr>
        <p:spPr>
          <a:xfrm rot="5400000" flipH="1" flipV="1">
            <a:off x="2821603" y="3253009"/>
            <a:ext cx="594825" cy="2046833"/>
          </a:xfrm>
          <a:prstGeom prst="curvedConnector3">
            <a:avLst>
              <a:gd name="adj1" fmla="val 1384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BA84AC9D-776E-FD46-A7FE-9D0CC2087ABF}"/>
              </a:ext>
            </a:extLst>
          </p:cNvPr>
          <p:cNvCxnSpPr>
            <a:cxnSpLocks/>
            <a:stCxn id="152" idx="3"/>
            <a:endCxn id="151" idx="2"/>
          </p:cNvCxnSpPr>
          <p:nvPr/>
        </p:nvCxnSpPr>
        <p:spPr>
          <a:xfrm>
            <a:off x="4252771" y="4089902"/>
            <a:ext cx="1089021" cy="204416"/>
          </a:xfrm>
          <a:prstGeom prst="curvedConnector4">
            <a:avLst>
              <a:gd name="adj1" fmla="val 24357"/>
              <a:gd name="adj2" fmla="val 2118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2DB79915-D093-7149-A357-21C603F385F8}"/>
              </a:ext>
            </a:extLst>
          </p:cNvPr>
          <p:cNvCxnSpPr>
            <a:cxnSpLocks/>
            <a:stCxn id="151" idx="0"/>
            <a:endCxn id="167" idx="2"/>
          </p:cNvCxnSpPr>
          <p:nvPr/>
        </p:nvCxnSpPr>
        <p:spPr>
          <a:xfrm rot="16200000" flipV="1">
            <a:off x="5174154" y="3851693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33DFACA1-FAFA-824D-ACA0-C55E258977C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54113" y="4294318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EC94828F-FBF7-6741-B45E-873177007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86356" y="4935868"/>
            <a:ext cx="190500" cy="165100"/>
          </a:xfrm>
          <a:prstGeom prst="rect">
            <a:avLst/>
          </a:prstGeom>
        </p:spPr>
      </p:pic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3C3EE579-11FF-2849-9E40-49606BD5FB37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58162" y="4294318"/>
            <a:ext cx="483630" cy="4119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44989078-515B-CE4F-A29E-BBF19AF0AF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52891" y="3518955"/>
            <a:ext cx="1778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88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19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Attention mechanism</a:t>
            </a:r>
          </a:p>
          <a:p>
            <a:pPr lvl="1"/>
            <a:r>
              <a:rPr lang="en-US" dirty="0"/>
              <a:t>Which part of the source sentence is relevant for </a:t>
            </a:r>
            <a:br>
              <a:rPr lang="en-US" dirty="0"/>
            </a:br>
            <a:r>
              <a:rPr lang="en-US" dirty="0"/>
              <a:t>predicting the next target token?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Time-dependent source context vector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006398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8423875" y="3096264"/>
            <a:ext cx="2186681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5C1B17-3EC1-AB41-B673-9B912BA1AA97}"/>
              </a:ext>
            </a:extLst>
          </p:cNvPr>
          <p:cNvSpPr>
            <a:spLocks noChangeAspect="1"/>
          </p:cNvSpPr>
          <p:nvPr/>
        </p:nvSpPr>
        <p:spPr>
          <a:xfrm>
            <a:off x="4490212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B3C0A6-2316-6547-91B5-B5998800C7C0}"/>
              </a:ext>
            </a:extLst>
          </p:cNvPr>
          <p:cNvSpPr>
            <a:spLocks noChangeAspect="1"/>
          </p:cNvSpPr>
          <p:nvPr/>
        </p:nvSpPr>
        <p:spPr>
          <a:xfrm>
            <a:off x="4815330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18C80-A4CB-B740-8B15-61FF79B9DCCC}"/>
              </a:ext>
            </a:extLst>
          </p:cNvPr>
          <p:cNvSpPr>
            <a:spLocks noChangeAspect="1"/>
          </p:cNvSpPr>
          <p:nvPr/>
        </p:nvSpPr>
        <p:spPr>
          <a:xfrm>
            <a:off x="5140447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BD951CE-FF78-424A-A757-A04AEBF8BA4D}"/>
              </a:ext>
            </a:extLst>
          </p:cNvPr>
          <p:cNvSpPr>
            <a:spLocks noChangeAspect="1"/>
          </p:cNvSpPr>
          <p:nvPr/>
        </p:nvSpPr>
        <p:spPr>
          <a:xfrm>
            <a:off x="5465565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9991CD-97E7-2E40-9C1D-935BFCEA1580}"/>
              </a:ext>
            </a:extLst>
          </p:cNvPr>
          <p:cNvSpPr>
            <a:spLocks noChangeAspect="1"/>
          </p:cNvSpPr>
          <p:nvPr/>
        </p:nvSpPr>
        <p:spPr>
          <a:xfrm>
            <a:off x="5790683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CEF5699-7853-7B44-9A18-972546D15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4260" y="5147066"/>
            <a:ext cx="228600" cy="228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84EA8DF-A583-A540-896D-1C0508320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8504" y="5143847"/>
            <a:ext cx="228600" cy="2286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A9BD5FE-33D1-5141-8E7C-1AD0181F2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6308" y="5143413"/>
            <a:ext cx="228600" cy="2286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89C782E-338F-1C43-B716-82D97B45F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9360" y="5154001"/>
            <a:ext cx="228600" cy="2286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D9FBAAE-80FB-7448-8A12-0281B18943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2411" y="5143413"/>
            <a:ext cx="228600" cy="22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535253-C5E6-CE4F-84F1-FF46B8B3C233}"/>
              </a:ext>
            </a:extLst>
          </p:cNvPr>
          <p:cNvGrpSpPr/>
          <p:nvPr/>
        </p:nvGrpSpPr>
        <p:grpSpPr>
          <a:xfrm rot="16200000">
            <a:off x="6127511" y="4765218"/>
            <a:ext cx="1625589" cy="315556"/>
            <a:chOff x="3410593" y="5074325"/>
            <a:chExt cx="1625589" cy="3155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1408F6-6FFF-CC48-83B8-0935B402C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593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D13FE-ED8C-8044-8BBE-B1A0FD4EE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11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D341632-C989-7349-AE7F-3684DCDF4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28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A681DC8-8B89-8C40-B75A-F488F59D8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946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F0159FB-04FA-4344-ADD5-C428589B9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1064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0EC3E5F-EB80-8344-9724-6F42F9443B41}"/>
              </a:ext>
            </a:extLst>
          </p:cNvPr>
          <p:cNvSpPr/>
          <p:nvPr/>
        </p:nvSpPr>
        <p:spPr>
          <a:xfrm>
            <a:off x="2341920" y="3825639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63D83B7-B00C-1F4C-842C-9EE7519288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0004" y="4168417"/>
            <a:ext cx="126805" cy="105670"/>
          </a:xfrm>
          <a:prstGeom prst="rect">
            <a:avLst/>
          </a:prstGeom>
        </p:spPr>
      </p:pic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BDD40F9-D98E-3147-A5DD-C2AE2D76276D}"/>
              </a:ext>
            </a:extLst>
          </p:cNvPr>
          <p:cNvCxnSpPr>
            <a:cxnSpLocks/>
            <a:stCxn id="119" idx="0"/>
            <a:endCxn id="144" idx="2"/>
          </p:cNvCxnSpPr>
          <p:nvPr/>
        </p:nvCxnSpPr>
        <p:spPr>
          <a:xfrm rot="16200000" flipV="1">
            <a:off x="3530007" y="3657055"/>
            <a:ext cx="759546" cy="2136218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5A56E336-C86F-6C4E-AC79-489436250DD1}"/>
              </a:ext>
            </a:extLst>
          </p:cNvPr>
          <p:cNvCxnSpPr>
            <a:cxnSpLocks/>
            <a:stCxn id="138" idx="0"/>
            <a:endCxn id="144" idx="2"/>
          </p:cNvCxnSpPr>
          <p:nvPr/>
        </p:nvCxnSpPr>
        <p:spPr>
          <a:xfrm rot="10800000" flipV="1">
            <a:off x="2841672" y="4272759"/>
            <a:ext cx="3940857" cy="72631"/>
          </a:xfrm>
          <a:prstGeom prst="curvedConnector4">
            <a:avLst>
              <a:gd name="adj1" fmla="val 43599"/>
              <a:gd name="adj2" fmla="val 531974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DF6EF8-D725-C445-BEA9-CC97CCB3FBF0}"/>
              </a:ext>
            </a:extLst>
          </p:cNvPr>
          <p:cNvSpPr/>
          <p:nvPr/>
        </p:nvSpPr>
        <p:spPr>
          <a:xfrm>
            <a:off x="3689669" y="3937154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67BDC68B-0E0A-9B4E-BE54-3120E8F57C96}"/>
              </a:ext>
            </a:extLst>
          </p:cNvPr>
          <p:cNvCxnSpPr>
            <a:cxnSpLocks/>
            <a:stCxn id="119" idx="0"/>
            <a:endCxn id="148" idx="2"/>
          </p:cNvCxnSpPr>
          <p:nvPr/>
        </p:nvCxnSpPr>
        <p:spPr>
          <a:xfrm rot="16200000" flipV="1">
            <a:off x="4044993" y="4172041"/>
            <a:ext cx="892797" cy="97299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092B291-D6FC-B843-9496-804BDA148D87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rot="10800000">
            <a:off x="4004894" y="4212140"/>
            <a:ext cx="2777635" cy="6062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67AF022-54A4-C84E-9121-912F8DA2FED8}"/>
              </a:ext>
            </a:extLst>
          </p:cNvPr>
          <p:cNvSpPr/>
          <p:nvPr/>
        </p:nvSpPr>
        <p:spPr>
          <a:xfrm>
            <a:off x="5529360" y="3271134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63DD8E5-0792-0846-90B4-34E1E63644E2}"/>
              </a:ext>
            </a:extLst>
          </p:cNvPr>
          <p:cNvSpPr>
            <a:spLocks noChangeAspect="1"/>
          </p:cNvSpPr>
          <p:nvPr/>
        </p:nvSpPr>
        <p:spPr>
          <a:xfrm>
            <a:off x="4778165" y="3230814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3DA6576F-911B-5C4D-B141-B08C8212B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4564" y="3286026"/>
            <a:ext cx="116238" cy="116238"/>
          </a:xfrm>
          <a:prstGeom prst="rect">
            <a:avLst/>
          </a:prstGeom>
        </p:spPr>
      </p:pic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78DB527C-811A-2847-9A24-D7098F602A26}"/>
              </a:ext>
            </a:extLst>
          </p:cNvPr>
          <p:cNvCxnSpPr>
            <a:cxnSpLocks/>
            <a:stCxn id="148" idx="0"/>
            <a:endCxn id="152" idx="2"/>
          </p:cNvCxnSpPr>
          <p:nvPr/>
        </p:nvCxnSpPr>
        <p:spPr>
          <a:xfrm rot="5400000" flipH="1" flipV="1">
            <a:off x="4204418" y="3253069"/>
            <a:ext cx="484560" cy="883611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22CC5CDD-5432-8448-ADD1-04A956460211}"/>
              </a:ext>
            </a:extLst>
          </p:cNvPr>
          <p:cNvCxnSpPr>
            <a:cxnSpLocks/>
            <a:stCxn id="144" idx="0"/>
            <a:endCxn id="152" idx="0"/>
          </p:cNvCxnSpPr>
          <p:nvPr/>
        </p:nvCxnSpPr>
        <p:spPr>
          <a:xfrm rot="5400000" flipH="1" flipV="1">
            <a:off x="3567675" y="2504811"/>
            <a:ext cx="594825" cy="2046833"/>
          </a:xfrm>
          <a:prstGeom prst="curvedConnector3">
            <a:avLst>
              <a:gd name="adj1" fmla="val 1384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BA84AC9D-776E-FD46-A7FE-9D0CC2087ABF}"/>
              </a:ext>
            </a:extLst>
          </p:cNvPr>
          <p:cNvCxnSpPr>
            <a:cxnSpLocks/>
            <a:stCxn id="152" idx="3"/>
            <a:endCxn id="151" idx="2"/>
          </p:cNvCxnSpPr>
          <p:nvPr/>
        </p:nvCxnSpPr>
        <p:spPr>
          <a:xfrm>
            <a:off x="4998843" y="3341704"/>
            <a:ext cx="1089021" cy="204416"/>
          </a:xfrm>
          <a:prstGeom prst="curvedConnector4">
            <a:avLst>
              <a:gd name="adj1" fmla="val 24357"/>
              <a:gd name="adj2" fmla="val 2118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2DB79915-D093-7149-A357-21C603F385F8}"/>
              </a:ext>
            </a:extLst>
          </p:cNvPr>
          <p:cNvCxnSpPr>
            <a:cxnSpLocks/>
            <a:stCxn id="151" idx="0"/>
            <a:endCxn id="167" idx="2"/>
          </p:cNvCxnSpPr>
          <p:nvPr/>
        </p:nvCxnSpPr>
        <p:spPr>
          <a:xfrm rot="16200000" flipV="1">
            <a:off x="5920226" y="3103495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33DFACA1-FAFA-824D-ACA0-C55E258977C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0185" y="3546120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EC94828F-FBF7-6741-B45E-873177007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2428" y="4187670"/>
            <a:ext cx="190500" cy="165100"/>
          </a:xfrm>
          <a:prstGeom prst="rect">
            <a:avLst/>
          </a:prstGeom>
        </p:spPr>
      </p:pic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3C3EE579-11FF-2849-9E40-49606BD5FB37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4234" y="3546120"/>
            <a:ext cx="483630" cy="4119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44989078-515B-CE4F-A29E-BBF19AF0AF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98963" y="2770757"/>
            <a:ext cx="177800" cy="16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3A07B-3240-DF41-BED7-7809F4BA221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934" y="5854032"/>
            <a:ext cx="215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36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09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Fuse the source context vector and target prefix vector</a:t>
            </a:r>
          </a:p>
          <a:p>
            <a:pPr lvl="1"/>
            <a:r>
              <a:rPr lang="en-US" dirty="0"/>
              <a:t>Combines      and       into a single vector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945E05-742A-BA4E-86A5-0010A1BE4B60}"/>
              </a:ext>
            </a:extLst>
          </p:cNvPr>
          <p:cNvSpPr/>
          <p:nvPr/>
        </p:nvSpPr>
        <p:spPr>
          <a:xfrm>
            <a:off x="2566119" y="272390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3357D-45B6-734C-A0E8-66FF1C24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32" y="4097245"/>
            <a:ext cx="381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BA19DC0-FCEB-FC4C-BA74-0092FE995663}"/>
              </a:ext>
            </a:extLst>
          </p:cNvPr>
          <p:cNvSpPr/>
          <p:nvPr/>
        </p:nvSpPr>
        <p:spPr>
          <a:xfrm>
            <a:off x="2549879" y="3418598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873E53-24B1-0A42-9B1B-A60379F4DE4A}"/>
              </a:ext>
            </a:extLst>
          </p:cNvPr>
          <p:cNvSpPr/>
          <p:nvPr/>
        </p:nvSpPr>
        <p:spPr>
          <a:xfrm>
            <a:off x="2538207" y="462630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6CB20-9583-314B-8D37-FB30DF036FE5}"/>
              </a:ext>
            </a:extLst>
          </p:cNvPr>
          <p:cNvSpPr/>
          <p:nvPr/>
        </p:nvSpPr>
        <p:spPr>
          <a:xfrm rot="5400000">
            <a:off x="2417789" y="3577027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Sentence Representation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0EB07-C2E1-7943-813B-59ECAA61672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013094" y="2947394"/>
            <a:ext cx="267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DB3A5B-6661-3244-9B16-B585A5FA00D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96854" y="3642086"/>
            <a:ext cx="283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D7013-4C7E-BC4B-93E9-A63B691C4B3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985182" y="4849795"/>
            <a:ext cx="294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8764193-822B-B94D-9824-8D0D4F73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042" y="4767244"/>
            <a:ext cx="3429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189F96-D447-0D46-A641-37F88CC3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969" y="2873131"/>
            <a:ext cx="241300" cy="165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6CA4A-E05C-F147-8B4F-698DBA758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716" y="3580137"/>
            <a:ext cx="241300" cy="16510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B5D0BDA-01F1-2443-86C9-360C652E29B8}"/>
              </a:ext>
            </a:extLst>
          </p:cNvPr>
          <p:cNvSpPr/>
          <p:nvPr/>
        </p:nvSpPr>
        <p:spPr>
          <a:xfrm>
            <a:off x="4265592" y="6364513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4A54FAC-E604-BD4A-8F2F-6987AB0A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68549" y="6465490"/>
            <a:ext cx="38100" cy="29210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55BE8BB-AB1B-CE46-AE68-0895FF9B79EF}"/>
              </a:ext>
            </a:extLst>
          </p:cNvPr>
          <p:cNvSpPr/>
          <p:nvPr/>
        </p:nvSpPr>
        <p:spPr>
          <a:xfrm>
            <a:off x="6167994" y="635922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58CF71-E486-EF4D-8712-7C187817ECE7}"/>
              </a:ext>
            </a:extLst>
          </p:cNvPr>
          <p:cNvSpPr/>
          <p:nvPr/>
        </p:nvSpPr>
        <p:spPr>
          <a:xfrm>
            <a:off x="4960230" y="635922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846078-DCC2-B547-BE66-5EDECF6D6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129" y="6512860"/>
            <a:ext cx="215900" cy="177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2DD13B-392E-4F45-A86E-043E4B480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767" y="6512860"/>
            <a:ext cx="215900" cy="177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8CE75A-387C-4642-904E-9DAB07843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469" y="6512862"/>
            <a:ext cx="444500" cy="17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888F15-B812-774E-9D72-2E3617E9665B}"/>
              </a:ext>
            </a:extLst>
          </p:cNvPr>
          <p:cNvSpPr/>
          <p:nvPr/>
        </p:nvSpPr>
        <p:spPr>
          <a:xfrm>
            <a:off x="4265592" y="5444438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Sentence Representation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770ECD-4F4D-8842-868B-ACCD693E1955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489080" y="6069102"/>
            <a:ext cx="4751" cy="2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3CD303-24C2-6A40-B98F-0309271BAE4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183718" y="6069102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E2C237-54F9-214F-B2D2-DACB7315552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391482" y="6069102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613F297-5636-0E4B-9B85-A29AE0D5A751}"/>
              </a:ext>
            </a:extLst>
          </p:cNvPr>
          <p:cNvSpPr/>
          <p:nvPr/>
        </p:nvSpPr>
        <p:spPr>
          <a:xfrm>
            <a:off x="4265593" y="2714670"/>
            <a:ext cx="3048988" cy="2358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FC42C3-6A03-9643-8A37-5BF279573B94}"/>
              </a:ext>
            </a:extLst>
          </p:cNvPr>
          <p:cNvSpPr/>
          <p:nvPr/>
        </p:nvSpPr>
        <p:spPr>
          <a:xfrm>
            <a:off x="7563294" y="3709141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E6BB0F-ECA8-F340-9CBB-B342B3DBFE54}"/>
              </a:ext>
            </a:extLst>
          </p:cNvPr>
          <p:cNvSpPr/>
          <p:nvPr/>
        </p:nvSpPr>
        <p:spPr>
          <a:xfrm>
            <a:off x="7700454" y="3807624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E59516-C6F1-A642-B713-CAFCBDC74C58}"/>
              </a:ext>
            </a:extLst>
          </p:cNvPr>
          <p:cNvCxnSpPr>
            <a:cxnSpLocks/>
            <a:stCxn id="96" idx="0"/>
            <a:endCxn id="71" idx="1"/>
          </p:cNvCxnSpPr>
          <p:nvPr/>
        </p:nvCxnSpPr>
        <p:spPr>
          <a:xfrm>
            <a:off x="7206567" y="3917610"/>
            <a:ext cx="493887" cy="4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75D8D18-C77E-064F-B912-FFB238D5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658" y="3841514"/>
            <a:ext cx="381000" cy="1778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2B7F616-055F-F345-9C64-14E68AEB3BD8}"/>
              </a:ext>
            </a:extLst>
          </p:cNvPr>
          <p:cNvSpPr/>
          <p:nvPr/>
        </p:nvSpPr>
        <p:spPr>
          <a:xfrm>
            <a:off x="8562770" y="4391407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B5AFF33-BCC9-DD4A-A0EF-A34C1D29F4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8250" y="4438958"/>
            <a:ext cx="229390" cy="237583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BD4A377-D9E9-AC44-878B-0926D0C5F202}"/>
              </a:ext>
            </a:extLst>
          </p:cNvPr>
          <p:cNvCxnSpPr>
            <a:stCxn id="71" idx="2"/>
            <a:endCxn id="74" idx="1"/>
          </p:cNvCxnSpPr>
          <p:nvPr/>
        </p:nvCxnSpPr>
        <p:spPr>
          <a:xfrm rot="16200000" flipH="1">
            <a:off x="8004618" y="3999597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08BE517-516E-DF42-952A-4AC96078D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4045" y="3841514"/>
            <a:ext cx="177800" cy="1524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C7B29DD-D4CE-AD42-8079-E505DA18D6CA}"/>
              </a:ext>
            </a:extLst>
          </p:cNvPr>
          <p:cNvSpPr/>
          <p:nvPr/>
        </p:nvSpPr>
        <p:spPr>
          <a:xfrm>
            <a:off x="8571478" y="3809120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6445A8-60EC-A74A-AFC3-3D60AF450D56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8233979" y="3922312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42451CF-C0A7-AC45-8F22-BA6D887AD89B}"/>
              </a:ext>
            </a:extLst>
          </p:cNvPr>
          <p:cNvCxnSpPr>
            <a:cxnSpLocks/>
            <a:stCxn id="74" idx="0"/>
            <a:endCxn id="78" idx="2"/>
          </p:cNvCxnSpPr>
          <p:nvPr/>
        </p:nvCxnSpPr>
        <p:spPr>
          <a:xfrm flipV="1">
            <a:off x="8722946" y="4035543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A6AB8D-F6BC-FA49-96AE-8D51F69E1D58}"/>
              </a:ext>
            </a:extLst>
          </p:cNvPr>
          <p:cNvSpPr txBox="1"/>
          <p:nvPr/>
        </p:nvSpPr>
        <p:spPr>
          <a:xfrm>
            <a:off x="7728639" y="337926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E68ECF8-5FDE-EA41-AAC5-97C7D5548C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2856" y="3793634"/>
            <a:ext cx="1320800" cy="2667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123491F-0D74-8D43-91C9-83311970BF5D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8886998" y="3922332"/>
            <a:ext cx="515858" cy="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E9B9A3-7B4D-DC4A-997A-DADC44BC8DBC}"/>
              </a:ext>
            </a:extLst>
          </p:cNvPr>
          <p:cNvCxnSpPr>
            <a:cxnSpLocks/>
          </p:cNvCxnSpPr>
          <p:nvPr/>
        </p:nvCxnSpPr>
        <p:spPr>
          <a:xfrm>
            <a:off x="3904810" y="2947394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823B8D7-922D-6C45-8296-AE321D2666E6}"/>
              </a:ext>
            </a:extLst>
          </p:cNvPr>
          <p:cNvCxnSpPr>
            <a:cxnSpLocks/>
          </p:cNvCxnSpPr>
          <p:nvPr/>
        </p:nvCxnSpPr>
        <p:spPr>
          <a:xfrm>
            <a:off x="3904810" y="3642086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8F6F428-91B6-A046-AFA4-422CF977478E}"/>
              </a:ext>
            </a:extLst>
          </p:cNvPr>
          <p:cNvCxnSpPr>
            <a:cxnSpLocks/>
          </p:cNvCxnSpPr>
          <p:nvPr/>
        </p:nvCxnSpPr>
        <p:spPr>
          <a:xfrm>
            <a:off x="3904810" y="4849795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B12CC08-FA80-D04C-9DD7-1DB5C0B6B1B9}"/>
              </a:ext>
            </a:extLst>
          </p:cNvPr>
          <p:cNvCxnSpPr>
            <a:cxnSpLocks/>
          </p:cNvCxnSpPr>
          <p:nvPr/>
        </p:nvCxnSpPr>
        <p:spPr>
          <a:xfrm flipV="1">
            <a:off x="4489080" y="5078572"/>
            <a:ext cx="4751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EC50D6-A9B7-B743-9EBE-5E9AB688B437}"/>
              </a:ext>
            </a:extLst>
          </p:cNvPr>
          <p:cNvCxnSpPr>
            <a:cxnSpLocks/>
          </p:cNvCxnSpPr>
          <p:nvPr/>
        </p:nvCxnSpPr>
        <p:spPr>
          <a:xfrm flipV="1">
            <a:off x="5183718" y="5078572"/>
            <a:ext cx="0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F6BBA07-DCE8-A14B-931F-643B3D2866FC}"/>
              </a:ext>
            </a:extLst>
          </p:cNvPr>
          <p:cNvCxnSpPr>
            <a:cxnSpLocks/>
          </p:cNvCxnSpPr>
          <p:nvPr/>
        </p:nvCxnSpPr>
        <p:spPr>
          <a:xfrm flipV="1">
            <a:off x="6391482" y="5078571"/>
            <a:ext cx="0" cy="36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1750D8C-8E66-6A48-AC1C-17626701DF9A}"/>
              </a:ext>
            </a:extLst>
          </p:cNvPr>
          <p:cNvSpPr/>
          <p:nvPr/>
        </p:nvSpPr>
        <p:spPr>
          <a:xfrm>
            <a:off x="4504061" y="2925594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C6D66E6-06F9-7C46-9FE0-E7582906D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9848" y="3257251"/>
            <a:ext cx="126805" cy="105670"/>
          </a:xfrm>
          <a:prstGeom prst="rect">
            <a:avLst/>
          </a:prstGeom>
        </p:spPr>
      </p:pic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C5032CB-430F-8548-8290-0293D09E66F1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272418" y="3445346"/>
            <a:ext cx="731394" cy="196740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7C0091E-60A9-364B-AD25-05418159E495}"/>
              </a:ext>
            </a:extLst>
          </p:cNvPr>
          <p:cNvCxnSpPr>
            <a:cxnSpLocks/>
            <a:endCxn id="50" idx="2"/>
          </p:cNvCxnSpPr>
          <p:nvPr/>
        </p:nvCxnSpPr>
        <p:spPr>
          <a:xfrm rot="16200000" flipV="1">
            <a:off x="4889200" y="3559959"/>
            <a:ext cx="1616895" cy="1387670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DEDDF71-DE47-F64B-BD81-F4EC2AF5C04A}"/>
              </a:ext>
            </a:extLst>
          </p:cNvPr>
          <p:cNvSpPr/>
          <p:nvPr/>
        </p:nvSpPr>
        <p:spPr>
          <a:xfrm>
            <a:off x="4529475" y="4132202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50A69918-4988-F34B-BCB9-9FC50ED7464A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286195" y="3642086"/>
            <a:ext cx="558504" cy="49011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08EDCC5F-6553-ED4C-9CF6-B331F9D06BF4}"/>
              </a:ext>
            </a:extLst>
          </p:cNvPr>
          <p:cNvCxnSpPr>
            <a:cxnSpLocks/>
            <a:endCxn id="55" idx="2"/>
          </p:cNvCxnSpPr>
          <p:nvPr/>
        </p:nvCxnSpPr>
        <p:spPr>
          <a:xfrm rot="10800000">
            <a:off x="4844699" y="4407189"/>
            <a:ext cx="1562422" cy="679751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6A5599F-3537-8642-A0A2-F694F41D48F2}"/>
              </a:ext>
            </a:extLst>
          </p:cNvPr>
          <p:cNvSpPr/>
          <p:nvPr/>
        </p:nvSpPr>
        <p:spPr>
          <a:xfrm rot="5400000">
            <a:off x="5586790" y="3459242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E62927-AFBF-354F-96A6-8ECE2D7D1FF6}"/>
              </a:ext>
            </a:extLst>
          </p:cNvPr>
          <p:cNvSpPr>
            <a:spLocks noChangeAspect="1"/>
          </p:cNvSpPr>
          <p:nvPr/>
        </p:nvSpPr>
        <p:spPr>
          <a:xfrm>
            <a:off x="5582919" y="3476861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FBB0D6E-7E05-7446-9B9B-E84C17A64C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9318" y="3532073"/>
            <a:ext cx="116238" cy="116238"/>
          </a:xfrm>
          <a:prstGeom prst="rect">
            <a:avLst/>
          </a:prstGeom>
        </p:spPr>
      </p:pic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537F4B0F-B48D-614B-8A3D-B6F5245D08FF}"/>
              </a:ext>
            </a:extLst>
          </p:cNvPr>
          <p:cNvCxnSpPr>
            <a:cxnSpLocks/>
            <a:stCxn id="55" idx="0"/>
            <a:endCxn id="61" idx="2"/>
          </p:cNvCxnSpPr>
          <p:nvPr/>
        </p:nvCxnSpPr>
        <p:spPr>
          <a:xfrm rot="5400000" flipH="1" flipV="1">
            <a:off x="5052198" y="3491143"/>
            <a:ext cx="433561" cy="84855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BB918D67-F451-434B-B39F-7678ACC3BA36}"/>
              </a:ext>
            </a:extLst>
          </p:cNvPr>
          <p:cNvCxnSpPr>
            <a:cxnSpLocks/>
            <a:stCxn id="50" idx="0"/>
            <a:endCxn id="61" idx="0"/>
          </p:cNvCxnSpPr>
          <p:nvPr/>
        </p:nvCxnSpPr>
        <p:spPr>
          <a:xfrm rot="16200000" flipH="1">
            <a:off x="5072901" y="2856504"/>
            <a:ext cx="551267" cy="689446"/>
          </a:xfrm>
          <a:prstGeom prst="curvedConnector3">
            <a:avLst>
              <a:gd name="adj1" fmla="val -2400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458990-2276-C641-A0AB-CEC037F01F05}"/>
              </a:ext>
            </a:extLst>
          </p:cNvPr>
          <p:cNvCxnSpPr>
            <a:stCxn id="61" idx="3"/>
            <a:endCxn id="59" idx="2"/>
          </p:cNvCxnSpPr>
          <p:nvPr/>
        </p:nvCxnSpPr>
        <p:spPr>
          <a:xfrm>
            <a:off x="5803597" y="3587751"/>
            <a:ext cx="204204" cy="8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382669E-B452-524C-8AFB-247A6B6881AA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784314" y="3596736"/>
            <a:ext cx="223487" cy="25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2B8EDF1-9D33-2749-99FD-9A1183DBD656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5812305" y="3306614"/>
            <a:ext cx="195496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A755014-6CF0-294A-9DB7-C819BB41ABC3}"/>
              </a:ext>
            </a:extLst>
          </p:cNvPr>
          <p:cNvSpPr/>
          <p:nvPr/>
        </p:nvSpPr>
        <p:spPr>
          <a:xfrm rot="5400000">
            <a:off x="5923981" y="3664630"/>
            <a:ext cx="2059213" cy="5059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sub-graph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4C783B6-87F1-E949-9101-00AC07D277DF}"/>
              </a:ext>
            </a:extLst>
          </p:cNvPr>
          <p:cNvCxnSpPr>
            <a:stCxn id="59" idx="0"/>
            <a:endCxn id="96" idx="2"/>
          </p:cNvCxnSpPr>
          <p:nvPr/>
        </p:nvCxnSpPr>
        <p:spPr>
          <a:xfrm>
            <a:off x="6282787" y="3596736"/>
            <a:ext cx="417821" cy="32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752DC77-6867-2142-90D5-B9DF983E6599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6400191" y="3917610"/>
            <a:ext cx="300417" cy="1155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3882CE1-39AA-EA42-8428-62A86AEFE7C0}"/>
              </a:ext>
            </a:extLst>
          </p:cNvPr>
          <p:cNvSpPr/>
          <p:nvPr/>
        </p:nvSpPr>
        <p:spPr>
          <a:xfrm>
            <a:off x="6558740" y="2763327"/>
            <a:ext cx="737422" cy="225112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ECEAF3F-715E-5C49-B603-C47EE0D3FF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269" y="2197038"/>
            <a:ext cx="228600" cy="2032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AA9DA24-0DD6-AC43-9C27-ABE6B316A0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7270" y="2202300"/>
            <a:ext cx="215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36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Encode: read the entire source sentence to know what to translate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Attention: at each step, decide which source token(s) to translate next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Decode: based on what has been translated and what need to be translated, predict the next target token.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2-3 until the &lt;end-of-sentence&gt; special token is generated.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12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is not pressured to compress the entire source sentence into a single, fixed-size vector:</a:t>
            </a:r>
          </a:p>
          <a:p>
            <a:pPr lvl="1"/>
            <a:r>
              <a:rPr lang="en-US" dirty="0"/>
              <a:t>Greatly improves the translation quality, especially of long sentences.</a:t>
            </a:r>
          </a:p>
          <a:p>
            <a:pPr lvl="1"/>
            <a:r>
              <a:rPr lang="en-US" dirty="0"/>
              <a:t>Much more efficient: less parameters are necessary.</a:t>
            </a:r>
          </a:p>
          <a:p>
            <a:r>
              <a:rPr lang="en-US" dirty="0" err="1"/>
              <a:t>Bahdanau</a:t>
            </a:r>
            <a:r>
              <a:rPr lang="en-US" dirty="0"/>
              <a:t> et al. [2015] showed</a:t>
            </a:r>
            <a:br>
              <a:rPr lang="en-US" dirty="0"/>
            </a:br>
            <a:r>
              <a:rPr lang="en-US" dirty="0"/>
              <a:t>for the first time the machine</a:t>
            </a:r>
            <a:br>
              <a:rPr lang="en-US" dirty="0"/>
            </a:br>
            <a:r>
              <a:rPr lang="en-US" dirty="0"/>
              <a:t>translation purely based on </a:t>
            </a:r>
            <a:br>
              <a:rPr lang="en-US" dirty="0"/>
            </a:br>
            <a:r>
              <a:rPr lang="en-US" dirty="0"/>
              <a:t>neural networks could be as</a:t>
            </a:r>
            <a:br>
              <a:rPr lang="en-US" dirty="0"/>
            </a:br>
            <a:r>
              <a:rPr lang="en-US" dirty="0"/>
              <a:t>good as then-state-of-the-art</a:t>
            </a:r>
            <a:br>
              <a:rPr lang="en-US" dirty="0"/>
            </a:br>
            <a:r>
              <a:rPr lang="en-US" dirty="0"/>
              <a:t>alternatives (e.g., PBMT).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44552-9317-F641-9306-35EB83C1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021" y="3629949"/>
            <a:ext cx="5804568" cy="322805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420458-451F-3C48-B599-64A2E4FDD41B}"/>
              </a:ext>
            </a:extLst>
          </p:cNvPr>
          <p:cNvSpPr/>
          <p:nvPr/>
        </p:nvSpPr>
        <p:spPr>
          <a:xfrm>
            <a:off x="5993254" y="5317958"/>
            <a:ext cx="1550545" cy="249950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C3FB5-8346-BC4F-89E5-11CB421DE0D1}"/>
              </a:ext>
            </a:extLst>
          </p:cNvPr>
          <p:cNvSpPr/>
          <p:nvPr/>
        </p:nvSpPr>
        <p:spPr>
          <a:xfrm>
            <a:off x="7652083" y="3886200"/>
            <a:ext cx="3188370" cy="36504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5C2A30-C59B-0041-B1D0-EFCE1B4A6ECE}"/>
              </a:ext>
            </a:extLst>
          </p:cNvPr>
          <p:cNvSpPr/>
          <p:nvPr/>
        </p:nvSpPr>
        <p:spPr>
          <a:xfrm>
            <a:off x="5993254" y="5764301"/>
            <a:ext cx="1550545" cy="29126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6E73C6-D3B9-5C43-9761-5AEB16F2CADA}"/>
              </a:ext>
            </a:extLst>
          </p:cNvPr>
          <p:cNvSpPr/>
          <p:nvPr/>
        </p:nvSpPr>
        <p:spPr>
          <a:xfrm>
            <a:off x="7652083" y="4328320"/>
            <a:ext cx="3188369" cy="160324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5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r>
              <a:rPr lang="en-US" b="1" dirty="0" err="1">
                <a:latin typeface="Garamond" panose="02020404030301010803" pitchFamily="18" charset="0"/>
              </a:rPr>
              <a:t>RNNSearch</a:t>
            </a:r>
            <a:r>
              <a:rPr lang="en-US" dirty="0">
                <a:latin typeface="Garamond" panose="02020404030301010803" pitchFamily="18" charset="0"/>
              </a:rPr>
              <a:t>: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d’admettre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pour </a:t>
            </a:r>
            <a:r>
              <a:rPr lang="en-US" i="1" u="sng" dirty="0" err="1">
                <a:latin typeface="Garamond" panose="02020404030301010803" pitchFamily="18" charset="0"/>
              </a:rPr>
              <a:t>effectuer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une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procédure</a:t>
            </a:r>
            <a:r>
              <a:rPr lang="en-US" i="1" u="sng" dirty="0">
                <a:latin typeface="Garamond" panose="02020404030301010803" pitchFamily="18" charset="0"/>
              </a:rPr>
              <a:t>, </a:t>
            </a:r>
            <a:r>
              <a:rPr lang="en-US" i="1" u="sng" dirty="0" err="1">
                <a:latin typeface="Garamond" panose="02020404030301010803" pitchFamily="18" charset="0"/>
              </a:rPr>
              <a:t>selon</a:t>
            </a:r>
            <a:r>
              <a:rPr lang="en-US" i="1" u="sng" dirty="0">
                <a:latin typeface="Garamond" panose="02020404030301010803" pitchFamily="18" charset="0"/>
              </a:rPr>
              <a:t> son </a:t>
            </a:r>
            <a:r>
              <a:rPr lang="en-US" i="1" u="sng" dirty="0" err="1">
                <a:latin typeface="Garamond" panose="02020404030301010803" pitchFamily="18" charset="0"/>
              </a:rPr>
              <a:t>statut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travailleur</a:t>
            </a:r>
            <a:r>
              <a:rPr lang="en-US" i="1" u="sng" dirty="0">
                <a:latin typeface="Garamond" panose="02020404030301010803" pitchFamily="18" charset="0"/>
              </a:rPr>
              <a:t> des </a:t>
            </a:r>
            <a:r>
              <a:rPr lang="en-US" i="1" u="sng" dirty="0" err="1">
                <a:latin typeface="Garamond" panose="02020404030301010803" pitchFamily="18" charset="0"/>
              </a:rPr>
              <a:t>soins</a:t>
            </a:r>
            <a:r>
              <a:rPr lang="en-US" i="1" u="sng" dirty="0">
                <a:latin typeface="Garamond" panose="02020404030301010803" pitchFamily="18" charset="0"/>
              </a:rPr>
              <a:t> de santé </a:t>
            </a:r>
            <a:r>
              <a:rPr lang="en-US" i="1" u="sng" dirty="0" err="1">
                <a:latin typeface="Garamond" panose="02020404030301010803" pitchFamily="18" charset="0"/>
              </a:rPr>
              <a:t>à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l’hôpital</a:t>
            </a:r>
            <a:r>
              <a:rPr lang="en-US" i="1" u="sng" dirty="0">
                <a:latin typeface="Garamond" panose="02020404030301010803" pitchFamily="18" charset="0"/>
              </a:rPr>
              <a:t>.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11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r>
              <a:rPr lang="en-US" b="1" dirty="0" err="1">
                <a:latin typeface="Garamond" panose="02020404030301010803" pitchFamily="18" charset="0"/>
              </a:rPr>
              <a:t>RNNSearch</a:t>
            </a:r>
            <a:r>
              <a:rPr lang="en-US" dirty="0">
                <a:latin typeface="Garamond" panose="02020404030301010803" pitchFamily="18" charset="0"/>
              </a:rPr>
              <a:t>: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d’admettre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pour </a:t>
            </a:r>
            <a:r>
              <a:rPr lang="en-US" i="1" u="sng" dirty="0" err="1">
                <a:latin typeface="Garamond" panose="02020404030301010803" pitchFamily="18" charset="0"/>
              </a:rPr>
              <a:t>effectuer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une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procédure</a:t>
            </a:r>
            <a:r>
              <a:rPr lang="en-US" i="1" u="sng" dirty="0">
                <a:latin typeface="Garamond" panose="02020404030301010803" pitchFamily="18" charset="0"/>
              </a:rPr>
              <a:t>, </a:t>
            </a:r>
            <a:r>
              <a:rPr lang="en-US" i="1" u="sng" dirty="0" err="1">
                <a:latin typeface="Garamond" panose="02020404030301010803" pitchFamily="18" charset="0"/>
              </a:rPr>
              <a:t>selon</a:t>
            </a:r>
            <a:r>
              <a:rPr lang="en-US" i="1" u="sng" dirty="0">
                <a:latin typeface="Garamond" panose="02020404030301010803" pitchFamily="18" charset="0"/>
              </a:rPr>
              <a:t> son </a:t>
            </a:r>
            <a:r>
              <a:rPr lang="en-US" i="1" u="sng" dirty="0" err="1">
                <a:latin typeface="Garamond" panose="02020404030301010803" pitchFamily="18" charset="0"/>
              </a:rPr>
              <a:t>statut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travailleur</a:t>
            </a:r>
            <a:r>
              <a:rPr lang="en-US" i="1" u="sng" dirty="0">
                <a:latin typeface="Garamond" panose="02020404030301010803" pitchFamily="18" charset="0"/>
              </a:rPr>
              <a:t> des </a:t>
            </a:r>
            <a:r>
              <a:rPr lang="en-US" i="1" u="sng" dirty="0" err="1">
                <a:latin typeface="Garamond" panose="02020404030301010803" pitchFamily="18" charset="0"/>
              </a:rPr>
              <a:t>soins</a:t>
            </a:r>
            <a:r>
              <a:rPr lang="en-US" i="1" u="sng" dirty="0">
                <a:latin typeface="Garamond" panose="02020404030301010803" pitchFamily="18" charset="0"/>
              </a:rPr>
              <a:t> de santé </a:t>
            </a:r>
            <a:r>
              <a:rPr lang="en-US" i="1" u="sng" dirty="0" err="1">
                <a:latin typeface="Garamond" panose="02020404030301010803" pitchFamily="18" charset="0"/>
              </a:rPr>
              <a:t>à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l’hôpital</a:t>
            </a:r>
            <a:r>
              <a:rPr lang="en-US" i="1" u="sng" dirty="0">
                <a:latin typeface="Garamond" panose="02020404030301010803" pitchFamily="18" charset="0"/>
              </a:rPr>
              <a:t>.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35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B914-BE54-E84D-91F5-297D6705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C27D-76F6-AB4C-B98F-1A4C3604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Sensible alignment between</a:t>
            </a:r>
            <a:br>
              <a:rPr lang="en-US" dirty="0"/>
            </a:br>
            <a:r>
              <a:rPr lang="en-US" dirty="0"/>
              <a:t>source and target tokens</a:t>
            </a:r>
          </a:p>
          <a:p>
            <a:r>
              <a:rPr lang="en-US" dirty="0"/>
              <a:t>Capture long-range</a:t>
            </a:r>
            <a:br>
              <a:rPr lang="en-US" dirty="0"/>
            </a:br>
            <a:r>
              <a:rPr lang="en-US" dirty="0"/>
              <a:t>reordering/dependencies</a:t>
            </a:r>
          </a:p>
          <a:p>
            <a:r>
              <a:rPr lang="en-US" dirty="0"/>
              <a:t>Without strong supervision</a:t>
            </a:r>
            <a:br>
              <a:rPr lang="en-US" dirty="0"/>
            </a:br>
            <a:r>
              <a:rPr lang="en-US" dirty="0"/>
              <a:t>on the alignment</a:t>
            </a:r>
          </a:p>
          <a:p>
            <a:pPr lvl="1"/>
            <a:r>
              <a:rPr lang="en-US" dirty="0"/>
              <a:t>Weakly supervised learning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31920-C0EB-B74B-A70E-968B2375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88" y="1581848"/>
            <a:ext cx="6805624" cy="4650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F9976-0A91-084E-94D6-4485F7193385}"/>
              </a:ext>
            </a:extLst>
          </p:cNvPr>
          <p:cNvSpPr txBox="1"/>
          <p:nvPr/>
        </p:nvSpPr>
        <p:spPr>
          <a:xfrm>
            <a:off x="8506325" y="6476135"/>
            <a:ext cx="39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Bahdanau</a:t>
            </a:r>
            <a:r>
              <a:rPr lang="en-US" dirty="0"/>
              <a:t> et al., 2015; Jean et al., 2015)</a:t>
            </a:r>
          </a:p>
        </p:txBody>
      </p:sp>
    </p:spTree>
    <p:extLst>
      <p:ext uri="{BB962C8B-B14F-4D97-AF65-F5344CB8AC3E}">
        <p14:creationId xmlns:p14="http://schemas.microsoft.com/office/powerpoint/2010/main" val="1578669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47" y="629977"/>
            <a:ext cx="5691653" cy="3058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72" y="4717866"/>
            <a:ext cx="7720445" cy="1754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1" y="2780145"/>
            <a:ext cx="6695882" cy="3391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86" y="1436720"/>
            <a:ext cx="5355391" cy="3681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5" y="3349863"/>
            <a:ext cx="9319491" cy="17925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47" y="489886"/>
            <a:ext cx="5954743" cy="3698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2703223"/>
            <a:ext cx="7427495" cy="31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8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4CFB-77A1-124D-8671-71A3F075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practice,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F32D0-C871-E94E-9C0D-2B3A58897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822"/>
            <a:ext cx="10515600" cy="4726317"/>
          </a:xfrm>
        </p:spPr>
        <p:txBody>
          <a:bodyPr>
            <a:normAutofit/>
          </a:bodyPr>
          <a:lstStyle/>
          <a:p>
            <a:r>
              <a:rPr lang="en-US" dirty="0"/>
              <a:t>Many excellent open-source packages exist:</a:t>
            </a:r>
          </a:p>
          <a:p>
            <a:pPr lvl="1"/>
            <a:r>
              <a:rPr lang="en-US" dirty="0"/>
              <a:t>Marian-NMT </a:t>
            </a:r>
            <a:r>
              <a:rPr lang="en-US" dirty="0">
                <a:hlinkClick r:id="rId2"/>
              </a:rPr>
              <a:t>https://marian-nmt.github.io/</a:t>
            </a:r>
            <a:endParaRPr lang="en-US" dirty="0"/>
          </a:p>
          <a:p>
            <a:pPr lvl="2"/>
            <a:r>
              <a:rPr lang="en-US" dirty="0"/>
              <a:t>Compute backend: C++</a:t>
            </a:r>
          </a:p>
          <a:p>
            <a:pPr lvl="2"/>
            <a:r>
              <a:rPr lang="en-US" dirty="0"/>
              <a:t>Maximal efficiency</a:t>
            </a:r>
          </a:p>
          <a:p>
            <a:pPr lvl="2"/>
            <a:r>
              <a:rPr lang="en-US" dirty="0"/>
              <a:t>Supported by Microsoft Translate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FairSeq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https://github.com/facebookresearch/fairseq</a:t>
            </a:r>
            <a:endParaRPr lang="en-US" dirty="0"/>
          </a:p>
          <a:p>
            <a:pPr lvl="2"/>
            <a:r>
              <a:rPr lang="en-US" dirty="0"/>
              <a:t>Compute backend: </a:t>
            </a:r>
            <a:r>
              <a:rPr lang="en-US" dirty="0" err="1"/>
              <a:t>PyTorch</a:t>
            </a:r>
            <a:endParaRPr lang="en-US" dirty="0"/>
          </a:p>
          <a:p>
            <a:pPr lvl="2"/>
            <a:r>
              <a:rPr lang="en-US" dirty="0"/>
              <a:t>Supported by Facebook AI Research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Nematus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https://github.com/EdinburghNLP/nematus</a:t>
            </a:r>
            <a:endParaRPr lang="en-US" dirty="0"/>
          </a:p>
          <a:p>
            <a:pPr lvl="2"/>
            <a:r>
              <a:rPr lang="en-US" dirty="0"/>
              <a:t>Compute backend: TensorFlow (originally Theano)</a:t>
            </a:r>
          </a:p>
          <a:p>
            <a:pPr lvl="2"/>
            <a:r>
              <a:rPr lang="en-US" dirty="0"/>
              <a:t>Supported by U. Edinburgh and U. Zurich (Rico </a:t>
            </a:r>
            <a:r>
              <a:rPr lang="en-US" dirty="0" err="1"/>
              <a:t>Sennrich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230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ADD09-100C-7B4E-A3AA-2F454B03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Recurrent Language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9BD9-7A91-6144-BA0C-75C00D287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delve a bit deeper into a recurrent network and language modeling with it.</a:t>
            </a:r>
          </a:p>
        </p:txBody>
      </p:sp>
    </p:spTree>
    <p:extLst>
      <p:ext uri="{BB962C8B-B14F-4D97-AF65-F5344CB8AC3E}">
        <p14:creationId xmlns:p14="http://schemas.microsoft.com/office/powerpoint/2010/main" val="269090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4CFB-77A1-124D-8671-71A3F075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practice,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F32D0-C871-E94E-9C0D-2B3A5889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new architectures are being proposed constantly</a:t>
            </a:r>
          </a:p>
          <a:p>
            <a:r>
              <a:rPr lang="en-US" dirty="0"/>
              <a:t>Convolutional sequence-to-sequence models </a:t>
            </a:r>
            <a:r>
              <a:rPr lang="en-US" sz="2000" dirty="0"/>
              <a:t>[Gehring et al., 2017]</a:t>
            </a:r>
            <a:endParaRPr lang="en-US" dirty="0"/>
          </a:p>
          <a:p>
            <a:pPr lvl="1"/>
            <a:r>
              <a:rPr lang="en-US" dirty="0"/>
              <a:t>Encoder: CNN-based sentence representation</a:t>
            </a:r>
          </a:p>
          <a:p>
            <a:pPr lvl="1"/>
            <a:r>
              <a:rPr lang="en-US" dirty="0"/>
              <a:t>Decoder: CNN-based conditional language model</a:t>
            </a:r>
          </a:p>
          <a:p>
            <a:r>
              <a:rPr lang="en-US" dirty="0"/>
              <a:t>Transformers </a:t>
            </a:r>
            <a:r>
              <a:rPr lang="en-US" sz="2000" dirty="0"/>
              <a:t>[Vaswani et al., 2017]</a:t>
            </a:r>
            <a:endParaRPr lang="en-US" dirty="0"/>
          </a:p>
          <a:p>
            <a:pPr lvl="1"/>
            <a:r>
              <a:rPr lang="en-US" dirty="0"/>
              <a:t>Encoder: Self-attention based sentence representation</a:t>
            </a:r>
          </a:p>
          <a:p>
            <a:pPr lvl="1"/>
            <a:r>
              <a:rPr lang="en-US" dirty="0"/>
              <a:t>Decoder: Self-attention based conditional language model</a:t>
            </a:r>
          </a:p>
          <a:p>
            <a:r>
              <a:rPr lang="en-US" dirty="0"/>
              <a:t>It has been five years only, and a long road lies ahead…</a:t>
            </a:r>
          </a:p>
        </p:txBody>
      </p:sp>
    </p:spTree>
    <p:extLst>
      <p:ext uri="{BB962C8B-B14F-4D97-AF65-F5344CB8AC3E}">
        <p14:creationId xmlns:p14="http://schemas.microsoft.com/office/powerpoint/2010/main" val="3083130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Attention Mechanism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Delving deeper into the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853143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19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Attention mechanism</a:t>
            </a:r>
          </a:p>
          <a:p>
            <a:pPr lvl="1"/>
            <a:r>
              <a:rPr lang="en-US" dirty="0"/>
              <a:t>Which part of the source sentence is relevant for </a:t>
            </a:r>
            <a:br>
              <a:rPr lang="en-US" dirty="0"/>
            </a:br>
            <a:r>
              <a:rPr lang="en-US" dirty="0"/>
              <a:t>predicting the next target token?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Time-dependent source context vector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006398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8423875" y="3096264"/>
            <a:ext cx="2186681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5C1B17-3EC1-AB41-B673-9B912BA1AA97}"/>
              </a:ext>
            </a:extLst>
          </p:cNvPr>
          <p:cNvSpPr>
            <a:spLocks noChangeAspect="1"/>
          </p:cNvSpPr>
          <p:nvPr/>
        </p:nvSpPr>
        <p:spPr>
          <a:xfrm>
            <a:off x="4490212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B3C0A6-2316-6547-91B5-B5998800C7C0}"/>
              </a:ext>
            </a:extLst>
          </p:cNvPr>
          <p:cNvSpPr>
            <a:spLocks noChangeAspect="1"/>
          </p:cNvSpPr>
          <p:nvPr/>
        </p:nvSpPr>
        <p:spPr>
          <a:xfrm>
            <a:off x="4815330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18C80-A4CB-B740-8B15-61FF79B9DCCC}"/>
              </a:ext>
            </a:extLst>
          </p:cNvPr>
          <p:cNvSpPr>
            <a:spLocks noChangeAspect="1"/>
          </p:cNvSpPr>
          <p:nvPr/>
        </p:nvSpPr>
        <p:spPr>
          <a:xfrm>
            <a:off x="5140447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BD951CE-FF78-424A-A757-A04AEBF8BA4D}"/>
              </a:ext>
            </a:extLst>
          </p:cNvPr>
          <p:cNvSpPr>
            <a:spLocks noChangeAspect="1"/>
          </p:cNvSpPr>
          <p:nvPr/>
        </p:nvSpPr>
        <p:spPr>
          <a:xfrm>
            <a:off x="5465565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9991CD-97E7-2E40-9C1D-935BFCEA1580}"/>
              </a:ext>
            </a:extLst>
          </p:cNvPr>
          <p:cNvSpPr>
            <a:spLocks noChangeAspect="1"/>
          </p:cNvSpPr>
          <p:nvPr/>
        </p:nvSpPr>
        <p:spPr>
          <a:xfrm>
            <a:off x="5790683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CEF5699-7853-7B44-9A18-972546D15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4260" y="5147066"/>
            <a:ext cx="228600" cy="228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84EA8DF-A583-A540-896D-1C0508320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8504" y="5143847"/>
            <a:ext cx="228600" cy="2286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A9BD5FE-33D1-5141-8E7C-1AD0181F2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6308" y="5143413"/>
            <a:ext cx="228600" cy="2286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89C782E-338F-1C43-B716-82D97B45F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9360" y="5154001"/>
            <a:ext cx="228600" cy="2286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D9FBAAE-80FB-7448-8A12-0281B18943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2411" y="5143413"/>
            <a:ext cx="228600" cy="22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535253-C5E6-CE4F-84F1-FF46B8B3C233}"/>
              </a:ext>
            </a:extLst>
          </p:cNvPr>
          <p:cNvGrpSpPr/>
          <p:nvPr/>
        </p:nvGrpSpPr>
        <p:grpSpPr>
          <a:xfrm rot="16200000">
            <a:off x="6127511" y="4765218"/>
            <a:ext cx="1625589" cy="315556"/>
            <a:chOff x="3410593" y="5074325"/>
            <a:chExt cx="1625589" cy="3155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1408F6-6FFF-CC48-83B8-0935B402C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593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D13FE-ED8C-8044-8BBE-B1A0FD4EE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11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D341632-C989-7349-AE7F-3684DCDF4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28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A681DC8-8B89-8C40-B75A-F488F59D8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946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F0159FB-04FA-4344-ADD5-C428589B9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1064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0EC3E5F-EB80-8344-9724-6F42F9443B41}"/>
              </a:ext>
            </a:extLst>
          </p:cNvPr>
          <p:cNvSpPr/>
          <p:nvPr/>
        </p:nvSpPr>
        <p:spPr>
          <a:xfrm>
            <a:off x="2341920" y="3825639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63D83B7-B00C-1F4C-842C-9EE7519288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0004" y="4168417"/>
            <a:ext cx="126805" cy="105670"/>
          </a:xfrm>
          <a:prstGeom prst="rect">
            <a:avLst/>
          </a:prstGeom>
        </p:spPr>
      </p:pic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BDD40F9-D98E-3147-A5DD-C2AE2D76276D}"/>
              </a:ext>
            </a:extLst>
          </p:cNvPr>
          <p:cNvCxnSpPr>
            <a:cxnSpLocks/>
            <a:stCxn id="119" idx="0"/>
            <a:endCxn id="144" idx="2"/>
          </p:cNvCxnSpPr>
          <p:nvPr/>
        </p:nvCxnSpPr>
        <p:spPr>
          <a:xfrm rot="16200000" flipV="1">
            <a:off x="3530007" y="3657055"/>
            <a:ext cx="759546" cy="2136218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5A56E336-C86F-6C4E-AC79-489436250DD1}"/>
              </a:ext>
            </a:extLst>
          </p:cNvPr>
          <p:cNvCxnSpPr>
            <a:cxnSpLocks/>
            <a:stCxn id="138" idx="0"/>
            <a:endCxn id="144" idx="2"/>
          </p:cNvCxnSpPr>
          <p:nvPr/>
        </p:nvCxnSpPr>
        <p:spPr>
          <a:xfrm rot="10800000" flipV="1">
            <a:off x="2841672" y="4272759"/>
            <a:ext cx="3940857" cy="72631"/>
          </a:xfrm>
          <a:prstGeom prst="curvedConnector4">
            <a:avLst>
              <a:gd name="adj1" fmla="val 43599"/>
              <a:gd name="adj2" fmla="val 531974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DF6EF8-D725-C445-BEA9-CC97CCB3FBF0}"/>
              </a:ext>
            </a:extLst>
          </p:cNvPr>
          <p:cNvSpPr/>
          <p:nvPr/>
        </p:nvSpPr>
        <p:spPr>
          <a:xfrm>
            <a:off x="3689669" y="3937154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67BDC68B-0E0A-9B4E-BE54-3120E8F57C96}"/>
              </a:ext>
            </a:extLst>
          </p:cNvPr>
          <p:cNvCxnSpPr>
            <a:cxnSpLocks/>
            <a:stCxn id="119" idx="0"/>
            <a:endCxn id="148" idx="2"/>
          </p:cNvCxnSpPr>
          <p:nvPr/>
        </p:nvCxnSpPr>
        <p:spPr>
          <a:xfrm rot="16200000" flipV="1">
            <a:off x="4044993" y="4172041"/>
            <a:ext cx="892797" cy="97299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092B291-D6FC-B843-9496-804BDA148D87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rot="10800000">
            <a:off x="4004894" y="4212140"/>
            <a:ext cx="2777635" cy="6062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67AF022-54A4-C84E-9121-912F8DA2FED8}"/>
              </a:ext>
            </a:extLst>
          </p:cNvPr>
          <p:cNvSpPr/>
          <p:nvPr/>
        </p:nvSpPr>
        <p:spPr>
          <a:xfrm>
            <a:off x="5529360" y="3271134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63DD8E5-0792-0846-90B4-34E1E63644E2}"/>
              </a:ext>
            </a:extLst>
          </p:cNvPr>
          <p:cNvSpPr>
            <a:spLocks noChangeAspect="1"/>
          </p:cNvSpPr>
          <p:nvPr/>
        </p:nvSpPr>
        <p:spPr>
          <a:xfrm>
            <a:off x="4778165" y="3230814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3DA6576F-911B-5C4D-B141-B08C8212B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4564" y="3286026"/>
            <a:ext cx="116238" cy="116238"/>
          </a:xfrm>
          <a:prstGeom prst="rect">
            <a:avLst/>
          </a:prstGeom>
        </p:spPr>
      </p:pic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78DB527C-811A-2847-9A24-D7098F602A26}"/>
              </a:ext>
            </a:extLst>
          </p:cNvPr>
          <p:cNvCxnSpPr>
            <a:cxnSpLocks/>
            <a:stCxn id="148" idx="0"/>
            <a:endCxn id="152" idx="2"/>
          </p:cNvCxnSpPr>
          <p:nvPr/>
        </p:nvCxnSpPr>
        <p:spPr>
          <a:xfrm rot="5400000" flipH="1" flipV="1">
            <a:off x="4204418" y="3253069"/>
            <a:ext cx="484560" cy="883611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22CC5CDD-5432-8448-ADD1-04A956460211}"/>
              </a:ext>
            </a:extLst>
          </p:cNvPr>
          <p:cNvCxnSpPr>
            <a:cxnSpLocks/>
            <a:stCxn id="144" idx="0"/>
            <a:endCxn id="152" idx="0"/>
          </p:cNvCxnSpPr>
          <p:nvPr/>
        </p:nvCxnSpPr>
        <p:spPr>
          <a:xfrm rot="5400000" flipH="1" flipV="1">
            <a:off x="3567675" y="2504811"/>
            <a:ext cx="594825" cy="2046833"/>
          </a:xfrm>
          <a:prstGeom prst="curvedConnector3">
            <a:avLst>
              <a:gd name="adj1" fmla="val 1384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BA84AC9D-776E-FD46-A7FE-9D0CC2087ABF}"/>
              </a:ext>
            </a:extLst>
          </p:cNvPr>
          <p:cNvCxnSpPr>
            <a:cxnSpLocks/>
            <a:stCxn id="152" idx="3"/>
            <a:endCxn id="151" idx="2"/>
          </p:cNvCxnSpPr>
          <p:nvPr/>
        </p:nvCxnSpPr>
        <p:spPr>
          <a:xfrm>
            <a:off x="4998843" y="3341704"/>
            <a:ext cx="1089021" cy="204416"/>
          </a:xfrm>
          <a:prstGeom prst="curvedConnector4">
            <a:avLst>
              <a:gd name="adj1" fmla="val 24357"/>
              <a:gd name="adj2" fmla="val 2118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2DB79915-D093-7149-A357-21C603F385F8}"/>
              </a:ext>
            </a:extLst>
          </p:cNvPr>
          <p:cNvCxnSpPr>
            <a:cxnSpLocks/>
            <a:stCxn id="151" idx="0"/>
            <a:endCxn id="167" idx="2"/>
          </p:cNvCxnSpPr>
          <p:nvPr/>
        </p:nvCxnSpPr>
        <p:spPr>
          <a:xfrm rot="16200000" flipV="1">
            <a:off x="5920226" y="3103495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33DFACA1-FAFA-824D-ACA0-C55E258977C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0185" y="3546120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EC94828F-FBF7-6741-B45E-873177007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2428" y="4187670"/>
            <a:ext cx="190500" cy="165100"/>
          </a:xfrm>
          <a:prstGeom prst="rect">
            <a:avLst/>
          </a:prstGeom>
        </p:spPr>
      </p:pic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3C3EE579-11FF-2849-9E40-49606BD5FB37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4234" y="3546120"/>
            <a:ext cx="483630" cy="4119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44989078-515B-CE4F-A29E-BBF19AF0AF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98963" y="2770757"/>
            <a:ext cx="177800" cy="16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3A07B-3240-DF41-BED7-7809F4BA221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934" y="5854032"/>
            <a:ext cx="215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41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 to attention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C43F2-48FA-F04F-91BF-2C5E4E9D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key idea behind LSTM and GRU is the additive update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This additive update creates linear short-cut connections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115AF-D42E-D44F-8B0A-AFDF58EC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2336800"/>
            <a:ext cx="5994400" cy="3175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53C9FDD-9F1E-4D45-83C0-806C6B9192C3}"/>
              </a:ext>
            </a:extLst>
          </p:cNvPr>
          <p:cNvSpPr/>
          <p:nvPr/>
        </p:nvSpPr>
        <p:spPr>
          <a:xfrm>
            <a:off x="6096000" y="1823361"/>
            <a:ext cx="1895475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DC4107-D0E9-E446-9184-9936D60347DA}"/>
              </a:ext>
            </a:extLst>
          </p:cNvPr>
          <p:cNvSpPr/>
          <p:nvPr/>
        </p:nvSpPr>
        <p:spPr>
          <a:xfrm>
            <a:off x="4724400" y="2334536"/>
            <a:ext cx="1704975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0F45784-3200-2345-AD3D-231F2433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075" y="3793290"/>
            <a:ext cx="6165850" cy="16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3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Side-note: gated recurrent units to attention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C43F2-48FA-F04F-91BF-2C5E4E9D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9730" cy="4351338"/>
          </a:xfrm>
        </p:spPr>
        <p:txBody>
          <a:bodyPr/>
          <a:lstStyle/>
          <a:p>
            <a:r>
              <a:rPr lang="en-US" dirty="0"/>
              <a:t>What are these shortcuts?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unrolled, it’s a weighted combination of all previous hidden vectors: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DAFF-7A54-0C40-B063-770BDAD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4D39-A401-2343-85AB-A15CF02263D2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6EE10-279C-5E44-875C-CA934846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02" y="3588080"/>
            <a:ext cx="9779000" cy="2781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15F631-379D-904C-AEBD-2235F92DF210}"/>
              </a:ext>
            </a:extLst>
          </p:cNvPr>
          <p:cNvSpPr/>
          <p:nvPr/>
        </p:nvSpPr>
        <p:spPr>
          <a:xfrm>
            <a:off x="7585999" y="2908637"/>
            <a:ext cx="3767801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CEAC6D-EB2A-2C48-923C-6B46AD0EBCCC}"/>
              </a:ext>
            </a:extLst>
          </p:cNvPr>
          <p:cNvSpPr/>
          <p:nvPr/>
        </p:nvSpPr>
        <p:spPr>
          <a:xfrm>
            <a:off x="4001442" y="2918527"/>
            <a:ext cx="1306053" cy="37850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9129F3-0459-F84C-B9BE-58F09D017464}"/>
              </a:ext>
            </a:extLst>
          </p:cNvPr>
          <p:cNvSpPr/>
          <p:nvPr/>
        </p:nvSpPr>
        <p:spPr>
          <a:xfrm>
            <a:off x="2668188" y="5352287"/>
            <a:ext cx="2983430" cy="109199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6C5DE1-501C-DE4D-A0DE-FC9F0793B3E9}"/>
              </a:ext>
            </a:extLst>
          </p:cNvPr>
          <p:cNvSpPr/>
          <p:nvPr/>
        </p:nvSpPr>
        <p:spPr>
          <a:xfrm>
            <a:off x="5677227" y="5682437"/>
            <a:ext cx="359140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9500F4-724D-A745-A752-DAC8828BE7D9}"/>
              </a:ext>
            </a:extLst>
          </p:cNvPr>
          <p:cNvSpPr/>
          <p:nvPr/>
        </p:nvSpPr>
        <p:spPr>
          <a:xfrm>
            <a:off x="2194540" y="5502317"/>
            <a:ext cx="473648" cy="867063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51C4D-03AD-5B4A-A5BD-79C35A213C7D}"/>
              </a:ext>
            </a:extLst>
          </p:cNvPr>
          <p:cNvSpPr/>
          <p:nvPr/>
        </p:nvSpPr>
        <p:spPr>
          <a:xfrm>
            <a:off x="5307495" y="2915213"/>
            <a:ext cx="2278504" cy="38512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8BF1C6-CE1F-484E-BF42-BB92795C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24" y="1574408"/>
            <a:ext cx="4416425" cy="120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01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 to causal attention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C43F2-48FA-F04F-91BF-2C5E4E9D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we “free” these dependent weights?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we “free” candidate vectors?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we separate keys and values?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we have multiple attention heads?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DAFF-7A54-0C40-B063-770BDAD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4D39-A401-2343-85AB-A15CF02263D2}" type="slidenum">
              <a:rPr lang="en-US" smtClean="0"/>
              <a:t>55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CEAC6D-EB2A-2C48-923C-6B46AD0EBCCC}"/>
              </a:ext>
            </a:extLst>
          </p:cNvPr>
          <p:cNvSpPr/>
          <p:nvPr/>
        </p:nvSpPr>
        <p:spPr>
          <a:xfrm>
            <a:off x="3817497" y="1871567"/>
            <a:ext cx="2278503" cy="37850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9129F3-0459-F84C-B9BE-58F09D017464}"/>
              </a:ext>
            </a:extLst>
          </p:cNvPr>
          <p:cNvSpPr/>
          <p:nvPr/>
        </p:nvSpPr>
        <p:spPr>
          <a:xfrm>
            <a:off x="7842268" y="1257908"/>
            <a:ext cx="2983430" cy="109199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C1CDBE-93F1-684E-AF7E-363C2434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825" y="1347691"/>
            <a:ext cx="4241800" cy="927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0104B00-E32F-3F48-BCA2-24306F4A1699}"/>
              </a:ext>
            </a:extLst>
          </p:cNvPr>
          <p:cNvSpPr/>
          <p:nvPr/>
        </p:nvSpPr>
        <p:spPr>
          <a:xfrm>
            <a:off x="7172860" y="2660552"/>
            <a:ext cx="304265" cy="43199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058E07-DB53-A540-ADEB-B4BF166747E5}"/>
              </a:ext>
            </a:extLst>
          </p:cNvPr>
          <p:cNvSpPr/>
          <p:nvPr/>
        </p:nvSpPr>
        <p:spPr>
          <a:xfrm>
            <a:off x="8601075" y="2658168"/>
            <a:ext cx="2486025" cy="43199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525ACF-C40C-F94F-9525-4ED627111574}"/>
              </a:ext>
            </a:extLst>
          </p:cNvPr>
          <p:cNvSpPr/>
          <p:nvPr/>
        </p:nvSpPr>
        <p:spPr>
          <a:xfrm>
            <a:off x="3098932" y="2296011"/>
            <a:ext cx="2120768" cy="33918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72A42E-812E-8A4D-9A41-526C04C73703}"/>
              </a:ext>
            </a:extLst>
          </p:cNvPr>
          <p:cNvSpPr/>
          <p:nvPr/>
        </p:nvSpPr>
        <p:spPr>
          <a:xfrm>
            <a:off x="7477125" y="2658168"/>
            <a:ext cx="304265" cy="43199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534C98-48D8-3443-B049-678CD63C5717}"/>
              </a:ext>
            </a:extLst>
          </p:cNvPr>
          <p:cNvSpPr/>
          <p:nvPr/>
        </p:nvSpPr>
        <p:spPr>
          <a:xfrm>
            <a:off x="6782066" y="3655711"/>
            <a:ext cx="581026" cy="43199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A2586C7-4EA6-304F-8092-44537926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5" y="2479499"/>
            <a:ext cx="4826000" cy="736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E96EBE-EDC7-2447-8101-0B74664A6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5" y="3501673"/>
            <a:ext cx="5524500" cy="736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21B9E8-BE0B-CF4F-A615-1D3ABE0EB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225" y="4371173"/>
            <a:ext cx="6756400" cy="7366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15560D-4D37-444A-AC9C-C32FB9C4FBD8}"/>
              </a:ext>
            </a:extLst>
          </p:cNvPr>
          <p:cNvSpPr/>
          <p:nvPr/>
        </p:nvSpPr>
        <p:spPr>
          <a:xfrm>
            <a:off x="9982200" y="3653881"/>
            <a:ext cx="581026" cy="43199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EBBA2F-41D2-8440-9271-FA7E7E9E00F7}"/>
              </a:ext>
            </a:extLst>
          </p:cNvPr>
          <p:cNvSpPr/>
          <p:nvPr/>
        </p:nvSpPr>
        <p:spPr>
          <a:xfrm>
            <a:off x="3357062" y="2771625"/>
            <a:ext cx="538664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CFEF5F-D24E-F344-B08C-9DCF40A42035}"/>
              </a:ext>
            </a:extLst>
          </p:cNvPr>
          <p:cNvSpPr/>
          <p:nvPr/>
        </p:nvSpPr>
        <p:spPr>
          <a:xfrm>
            <a:off x="4446078" y="2771625"/>
            <a:ext cx="773621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6FB5BA-807C-5849-809D-75EA1884B2B0}"/>
              </a:ext>
            </a:extLst>
          </p:cNvPr>
          <p:cNvSpPr/>
          <p:nvPr/>
        </p:nvSpPr>
        <p:spPr>
          <a:xfrm>
            <a:off x="5572125" y="4550222"/>
            <a:ext cx="219075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903541-2AC6-E04C-A26F-F7BE896E84E4}"/>
              </a:ext>
            </a:extLst>
          </p:cNvPr>
          <p:cNvSpPr/>
          <p:nvPr/>
        </p:nvSpPr>
        <p:spPr>
          <a:xfrm>
            <a:off x="9183687" y="4550222"/>
            <a:ext cx="219075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DAB533-4F50-744F-A53B-51DDF6050A40}"/>
              </a:ext>
            </a:extLst>
          </p:cNvPr>
          <p:cNvSpPr/>
          <p:nvPr/>
        </p:nvSpPr>
        <p:spPr>
          <a:xfrm>
            <a:off x="10287794" y="4550222"/>
            <a:ext cx="219075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B3FCFF-AA1E-1A41-B8F4-D74194DCCAC3}"/>
              </a:ext>
            </a:extLst>
          </p:cNvPr>
          <p:cNvSpPr/>
          <p:nvPr/>
        </p:nvSpPr>
        <p:spPr>
          <a:xfrm>
            <a:off x="2935830" y="3216099"/>
            <a:ext cx="2855369" cy="37850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54D027-964A-2A4F-A527-CE8BDEA8F10D}"/>
              </a:ext>
            </a:extLst>
          </p:cNvPr>
          <p:cNvSpPr/>
          <p:nvPr/>
        </p:nvSpPr>
        <p:spPr>
          <a:xfrm>
            <a:off x="1508145" y="5445706"/>
            <a:ext cx="1427685" cy="37850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507E9C-32BA-0F43-88C3-A3C6854A34A0}"/>
              </a:ext>
            </a:extLst>
          </p:cNvPr>
          <p:cNvSpPr/>
          <p:nvPr/>
        </p:nvSpPr>
        <p:spPr>
          <a:xfrm>
            <a:off x="3997552" y="5445705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815C03-EAF1-C648-BF35-77A08870DA47}"/>
              </a:ext>
            </a:extLst>
          </p:cNvPr>
          <p:cNvSpPr/>
          <p:nvPr/>
        </p:nvSpPr>
        <p:spPr>
          <a:xfrm>
            <a:off x="5027972" y="5445704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6B5E3E-B2B8-994D-894A-DBE30C8D295C}"/>
              </a:ext>
            </a:extLst>
          </p:cNvPr>
          <p:cNvSpPr/>
          <p:nvPr/>
        </p:nvSpPr>
        <p:spPr>
          <a:xfrm>
            <a:off x="5319502" y="5445703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38F222-19E3-AA4E-8D12-61827CA42567}"/>
              </a:ext>
            </a:extLst>
          </p:cNvPr>
          <p:cNvSpPr/>
          <p:nvPr/>
        </p:nvSpPr>
        <p:spPr>
          <a:xfrm>
            <a:off x="7106306" y="5442313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5458C3-A195-544B-B646-CC215E97687C}"/>
              </a:ext>
            </a:extLst>
          </p:cNvPr>
          <p:cNvSpPr/>
          <p:nvPr/>
        </p:nvSpPr>
        <p:spPr>
          <a:xfrm>
            <a:off x="8912406" y="5442351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B6B6F6-466E-F74E-ABA1-6EE6189A5B6A}"/>
              </a:ext>
            </a:extLst>
          </p:cNvPr>
          <p:cNvSpPr/>
          <p:nvPr/>
        </p:nvSpPr>
        <p:spPr>
          <a:xfrm>
            <a:off x="10124070" y="5461488"/>
            <a:ext cx="129605" cy="17346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64B874-BD1F-B94F-A2BB-2A7915FBA60D}"/>
              </a:ext>
            </a:extLst>
          </p:cNvPr>
          <p:cNvSpPr txBox="1"/>
          <p:nvPr/>
        </p:nvSpPr>
        <p:spPr>
          <a:xfrm>
            <a:off x="11277472" y="1443544"/>
            <a:ext cx="4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C435F-B5F3-C648-9532-8FCEDD653F55}"/>
              </a:ext>
            </a:extLst>
          </p:cNvPr>
          <p:cNvSpPr txBox="1"/>
          <p:nvPr/>
        </p:nvSpPr>
        <p:spPr>
          <a:xfrm>
            <a:off x="11277472" y="2555411"/>
            <a:ext cx="4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6CCA68-CCDE-014B-9032-18824FC742FC}"/>
              </a:ext>
            </a:extLst>
          </p:cNvPr>
          <p:cNvSpPr txBox="1"/>
          <p:nvPr/>
        </p:nvSpPr>
        <p:spPr>
          <a:xfrm>
            <a:off x="11277472" y="3578172"/>
            <a:ext cx="4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1DE064-2CBE-1F46-91BB-B8E2CCE3F496}"/>
              </a:ext>
            </a:extLst>
          </p:cNvPr>
          <p:cNvSpPr txBox="1"/>
          <p:nvPr/>
        </p:nvSpPr>
        <p:spPr>
          <a:xfrm>
            <a:off x="11277472" y="4447085"/>
            <a:ext cx="4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BBF444-FE04-D347-A74A-B01DF537388C}"/>
              </a:ext>
            </a:extLst>
          </p:cNvPr>
          <p:cNvSpPr txBox="1"/>
          <p:nvPr/>
        </p:nvSpPr>
        <p:spPr>
          <a:xfrm>
            <a:off x="11277472" y="5342569"/>
            <a:ext cx="4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DED92-6D4D-7B4B-935B-384C6EA23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" y="5258860"/>
            <a:ext cx="10198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43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 to non-causal attention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C43F2-48FA-F04F-91BF-2C5E4E9D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Look at the entire input sequence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Give the sense of positions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DAFF-7A54-0C40-B063-770BDAD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4D39-A401-2343-85AB-A15CF02263D2}" type="slidenum">
              <a:rPr lang="en-US" smtClean="0"/>
              <a:t>56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54D027-964A-2A4F-A527-CE8BDEA8F10D}"/>
              </a:ext>
            </a:extLst>
          </p:cNvPr>
          <p:cNvSpPr/>
          <p:nvPr/>
        </p:nvSpPr>
        <p:spPr>
          <a:xfrm>
            <a:off x="6507529" y="5387490"/>
            <a:ext cx="718220" cy="37850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0A9AB4-552C-FE47-B675-83391A884317}"/>
              </a:ext>
            </a:extLst>
          </p:cNvPr>
          <p:cNvSpPr/>
          <p:nvPr/>
        </p:nvSpPr>
        <p:spPr>
          <a:xfrm>
            <a:off x="2814272" y="1825625"/>
            <a:ext cx="1399920" cy="37850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EBE3A0-81AA-8C48-A6EE-C2EBB3857553}"/>
              </a:ext>
            </a:extLst>
          </p:cNvPr>
          <p:cNvSpPr/>
          <p:nvPr/>
        </p:nvSpPr>
        <p:spPr>
          <a:xfrm>
            <a:off x="4507238" y="2234140"/>
            <a:ext cx="263545" cy="33393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96E88-41ED-034B-85C5-9DB31A1A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369077"/>
            <a:ext cx="10198100" cy="74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DA4001-50D1-3E41-8E86-B0E5C2DBE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60" y="3739624"/>
            <a:ext cx="5702300" cy="19939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2B0202B-7AFB-FB4C-9AB5-429B1A25F667}"/>
              </a:ext>
            </a:extLst>
          </p:cNvPr>
          <p:cNvSpPr/>
          <p:nvPr/>
        </p:nvSpPr>
        <p:spPr>
          <a:xfrm>
            <a:off x="4135390" y="4736574"/>
            <a:ext cx="635394" cy="37850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39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139D-5925-2848-802F-BA42DDCF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Non-causal attention and positional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78AF-13A4-8B48-B4EA-7FA2F5FB9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is position-invariant: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position-specific vectors: positional embedding</a:t>
            </a:r>
          </a:p>
          <a:p>
            <a:pPr lvl="1"/>
            <a:r>
              <a:rPr lang="en-US" dirty="0"/>
              <a:t>Learned positional embedding [</a:t>
            </a:r>
            <a:r>
              <a:rPr lang="en-US" dirty="0" err="1"/>
              <a:t>Sukhbataar</a:t>
            </a:r>
            <a:r>
              <a:rPr lang="en-US" dirty="0"/>
              <a:t> et al., 2016]</a:t>
            </a:r>
          </a:p>
          <a:p>
            <a:pPr lvl="1"/>
            <a:r>
              <a:rPr lang="en-US" dirty="0"/>
              <a:t>Sinusoidal positional embedding [Vaswani et al., 2017]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88735-CFDC-124B-8BEB-409389BD9528}"/>
              </a:ext>
            </a:extLst>
          </p:cNvPr>
          <p:cNvSpPr/>
          <p:nvPr/>
        </p:nvSpPr>
        <p:spPr>
          <a:xfrm>
            <a:off x="1461052" y="2623930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3B640-95F8-B744-B7E8-7B1215BF11C3}"/>
              </a:ext>
            </a:extLst>
          </p:cNvPr>
          <p:cNvSpPr/>
          <p:nvPr/>
        </p:nvSpPr>
        <p:spPr>
          <a:xfrm>
            <a:off x="1461051" y="2912165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15E2C-5389-D345-B1D6-169CE8E10AF6}"/>
              </a:ext>
            </a:extLst>
          </p:cNvPr>
          <p:cNvSpPr/>
          <p:nvPr/>
        </p:nvSpPr>
        <p:spPr>
          <a:xfrm>
            <a:off x="1461050" y="3200400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25307-8F8C-3A42-8F5D-EFB965DB4320}"/>
              </a:ext>
            </a:extLst>
          </p:cNvPr>
          <p:cNvSpPr/>
          <p:nvPr/>
        </p:nvSpPr>
        <p:spPr>
          <a:xfrm>
            <a:off x="1461049" y="3488635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D57AD-D922-A146-84C5-D23318D24E09}"/>
              </a:ext>
            </a:extLst>
          </p:cNvPr>
          <p:cNvSpPr/>
          <p:nvPr/>
        </p:nvSpPr>
        <p:spPr>
          <a:xfrm>
            <a:off x="2421829" y="2623183"/>
            <a:ext cx="1067071" cy="11536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0F0A51-717F-DF47-8F11-832D067A09CD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1798983" y="2768048"/>
            <a:ext cx="622846" cy="431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AF215F-3153-754D-9C2A-E75F63A506C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798982" y="3056283"/>
            <a:ext cx="622847" cy="143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328CDE-DD51-BC4D-B513-4823DA1DF80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1798981" y="3200027"/>
            <a:ext cx="622848" cy="144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77163-5F6C-E94B-8CAC-5FB6E79EBC0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798980" y="3200027"/>
            <a:ext cx="622849" cy="432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AACE4F-F4A9-A644-B3DB-BF3D4D8D263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488900" y="3200026"/>
            <a:ext cx="62284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3448372-8E27-9640-B26A-0AE14BA9B469}"/>
              </a:ext>
            </a:extLst>
          </p:cNvPr>
          <p:cNvSpPr/>
          <p:nvPr/>
        </p:nvSpPr>
        <p:spPr>
          <a:xfrm>
            <a:off x="7119479" y="2623929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F312AC-4F3F-DF48-BCDE-AFC5C5572415}"/>
              </a:ext>
            </a:extLst>
          </p:cNvPr>
          <p:cNvSpPr/>
          <p:nvPr/>
        </p:nvSpPr>
        <p:spPr>
          <a:xfrm>
            <a:off x="7119478" y="2912164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1E7661-C02D-D041-B839-5B398BCF666E}"/>
              </a:ext>
            </a:extLst>
          </p:cNvPr>
          <p:cNvSpPr/>
          <p:nvPr/>
        </p:nvSpPr>
        <p:spPr>
          <a:xfrm>
            <a:off x="7119477" y="3200399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E8FFD2-D274-B542-9FF6-5E420ABAA306}"/>
              </a:ext>
            </a:extLst>
          </p:cNvPr>
          <p:cNvSpPr/>
          <p:nvPr/>
        </p:nvSpPr>
        <p:spPr>
          <a:xfrm>
            <a:off x="7119476" y="3488634"/>
            <a:ext cx="337931" cy="2882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026A1E-3C6E-534A-9F0D-91ED2E948A25}"/>
              </a:ext>
            </a:extLst>
          </p:cNvPr>
          <p:cNvSpPr/>
          <p:nvPr/>
        </p:nvSpPr>
        <p:spPr>
          <a:xfrm>
            <a:off x="8080256" y="2623182"/>
            <a:ext cx="1067071" cy="11536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CFEB73-A193-9C4B-B535-13FECEA505A8}"/>
              </a:ext>
            </a:extLst>
          </p:cNvPr>
          <p:cNvCxnSpPr>
            <a:stCxn id="24" idx="3"/>
            <a:endCxn id="28" idx="1"/>
          </p:cNvCxnSpPr>
          <p:nvPr/>
        </p:nvCxnSpPr>
        <p:spPr>
          <a:xfrm>
            <a:off x="7457410" y="2768047"/>
            <a:ext cx="622846" cy="431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3C4902-6D9F-BA48-B4A4-CFD146D323D5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457409" y="3056282"/>
            <a:ext cx="622847" cy="143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9F3588-1509-314F-9FD8-D49B198B7F7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7457408" y="3200026"/>
            <a:ext cx="622848" cy="144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0FFAAA-4BEA-0E48-BE4A-F0F118CAFAD4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457407" y="3200026"/>
            <a:ext cx="622849" cy="432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C02201-044F-9F42-92A7-5219D942EB9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9147327" y="3200025"/>
            <a:ext cx="62284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D6CBB4A-0473-B848-ADB1-0C18916A7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473" y="1948279"/>
            <a:ext cx="4330700" cy="2667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69F7023-D6E4-734D-81DC-B60F5974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552" y="3077816"/>
            <a:ext cx="1993900" cy="2667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4891459-173C-8E48-A657-07751C167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94" y="3122213"/>
            <a:ext cx="1993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73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1B43-A8D0-6144-958F-F6735DAD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A329A-EAFB-1D45-A8E6-BFA7D5325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is inherently linear, b/c it is a weighted sum of input vectors</a:t>
            </a:r>
          </a:p>
          <a:p>
            <a:pPr lvl="1"/>
            <a:r>
              <a:rPr lang="en-US" i="1" dirty="0"/>
              <a:t>f</a:t>
            </a:r>
            <a:r>
              <a:rPr lang="en-US" dirty="0"/>
              <a:t> is often an identity function. </a:t>
            </a:r>
            <a:r>
              <a:rPr lang="en-US" i="1" dirty="0"/>
              <a:t>p</a:t>
            </a:r>
            <a:r>
              <a:rPr lang="en-US" dirty="0"/>
              <a:t> does not depend on the input.</a:t>
            </a:r>
          </a:p>
          <a:p>
            <a:pPr lvl="1"/>
            <a:r>
              <a:rPr lang="en-US" i="1" dirty="0"/>
              <a:t>V</a:t>
            </a:r>
            <a:r>
              <a:rPr lang="en-US" dirty="0"/>
              <a:t> is often a linear transformation.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post-attention nonlinear layer </a:t>
            </a:r>
          </a:p>
          <a:p>
            <a:pPr lvl="1"/>
            <a:r>
              <a:rPr lang="en-US" i="1" dirty="0"/>
              <a:t>g</a:t>
            </a:r>
            <a:r>
              <a:rPr lang="en-US" dirty="0"/>
              <a:t> is a feedforward neural network and applied to each time step independently</a:t>
            </a:r>
          </a:p>
          <a:p>
            <a:pPr lvl="1"/>
            <a:r>
              <a:rPr lang="en-US" dirty="0"/>
              <a:t>For higher efficiency, </a:t>
            </a:r>
            <a:r>
              <a:rPr lang="en-US" i="1" dirty="0"/>
              <a:t>g</a:t>
            </a:r>
            <a:r>
              <a:rPr lang="en-US" dirty="0"/>
              <a:t> may apply to each head independently as well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10788-EF1E-2E49-A028-9ABBD46EF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08" y="3108842"/>
            <a:ext cx="4283383" cy="10357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DA4C8F-0365-6D4C-8F5D-5C41D39F9B95}"/>
              </a:ext>
            </a:extLst>
          </p:cNvPr>
          <p:cNvSpPr/>
          <p:nvPr/>
        </p:nvSpPr>
        <p:spPr>
          <a:xfrm>
            <a:off x="4693445" y="3046606"/>
            <a:ext cx="578913" cy="10979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ABAD30-7414-CC4B-84B6-912D4BE46796}"/>
              </a:ext>
            </a:extLst>
          </p:cNvPr>
          <p:cNvSpPr/>
          <p:nvPr/>
        </p:nvSpPr>
        <p:spPr>
          <a:xfrm>
            <a:off x="5706207" y="3449810"/>
            <a:ext cx="2531483" cy="37850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EF202-1847-0F4F-B508-CBF4C0966F9B}"/>
              </a:ext>
            </a:extLst>
          </p:cNvPr>
          <p:cNvSpPr/>
          <p:nvPr/>
        </p:nvSpPr>
        <p:spPr>
          <a:xfrm>
            <a:off x="5272359" y="3449809"/>
            <a:ext cx="433847" cy="3785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186D2B-F25F-3A45-A8FE-8EB9EE51AB8A}"/>
              </a:ext>
            </a:extLst>
          </p:cNvPr>
          <p:cNvSpPr/>
          <p:nvPr/>
        </p:nvSpPr>
        <p:spPr>
          <a:xfrm>
            <a:off x="7911164" y="1849711"/>
            <a:ext cx="1035127" cy="44864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47CEF0-5855-1B41-9621-8F372BAAEDFA}"/>
              </a:ext>
            </a:extLst>
          </p:cNvPr>
          <p:cNvSpPr/>
          <p:nvPr/>
        </p:nvSpPr>
        <p:spPr>
          <a:xfrm>
            <a:off x="6621983" y="1849711"/>
            <a:ext cx="1236914" cy="4486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2DCF63-6305-AF48-909D-6523A53E9DFB}"/>
              </a:ext>
            </a:extLst>
          </p:cNvPr>
          <p:cNvSpPr/>
          <p:nvPr/>
        </p:nvSpPr>
        <p:spPr>
          <a:xfrm>
            <a:off x="8983362" y="1825625"/>
            <a:ext cx="1940011" cy="472731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A23D69-93D2-6848-9D3F-E30A069A0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52" y="5528122"/>
            <a:ext cx="3154093" cy="4325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754379-68A2-B14E-9D3D-1D9884063CFA}"/>
              </a:ext>
            </a:extLst>
          </p:cNvPr>
          <p:cNvSpPr/>
          <p:nvPr/>
        </p:nvSpPr>
        <p:spPr>
          <a:xfrm>
            <a:off x="1490090" y="4647099"/>
            <a:ext cx="4033380" cy="307964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F4CBA-E5C3-DF48-A953-1C318A5AD335}"/>
              </a:ext>
            </a:extLst>
          </p:cNvPr>
          <p:cNvSpPr/>
          <p:nvPr/>
        </p:nvSpPr>
        <p:spPr>
          <a:xfrm>
            <a:off x="5330521" y="5528121"/>
            <a:ext cx="2342524" cy="432561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5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self-attention layer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4AE97E-D512-DF40-B587-EC7254596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284" y="2047835"/>
            <a:ext cx="9329431" cy="32621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DAFF-7A54-0C40-B063-770BDAD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4D39-A401-2343-85AB-A15CF02263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5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4139" y="6201554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843528" y="2615695"/>
            <a:ext cx="6101815" cy="2241783"/>
            <a:chOff x="334373" y="2304091"/>
            <a:chExt cx="9200641" cy="3340260"/>
          </a:xfrm>
        </p:grpSpPr>
        <p:sp>
          <p:nvSpPr>
            <p:cNvPr id="8" name="Shape 424"/>
            <p:cNvSpPr/>
            <p:nvPr/>
          </p:nvSpPr>
          <p:spPr>
            <a:xfrm>
              <a:off x="5278355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9" name="Shape 425"/>
            <p:cNvSpPr/>
            <p:nvPr/>
          </p:nvSpPr>
          <p:spPr>
            <a:xfrm flipV="1">
              <a:off x="5847073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0" name="Shape 426"/>
            <p:cNvSpPr/>
            <p:nvPr/>
          </p:nvSpPr>
          <p:spPr>
            <a:xfrm>
              <a:off x="7727168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2" name="Shape 427"/>
            <p:cNvSpPr/>
            <p:nvPr/>
          </p:nvSpPr>
          <p:spPr>
            <a:xfrm flipV="1">
              <a:off x="8295887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3" name="Shape 428"/>
            <p:cNvSpPr/>
            <p:nvPr/>
          </p:nvSpPr>
          <p:spPr>
            <a:xfrm>
              <a:off x="2829542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4" name="Shape 429"/>
            <p:cNvSpPr/>
            <p:nvPr/>
          </p:nvSpPr>
          <p:spPr>
            <a:xfrm flipV="1">
              <a:off x="3398261" y="4623054"/>
              <a:ext cx="1" cy="636568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5" name="Shape 430"/>
            <p:cNvSpPr/>
            <p:nvPr/>
          </p:nvSpPr>
          <p:spPr>
            <a:xfrm>
              <a:off x="380729" y="3469179"/>
              <a:ext cx="1101090" cy="1109127"/>
            </a:xfrm>
            <a:prstGeom prst="ellipse">
              <a:avLst/>
            </a:prstGeom>
            <a:ln w="25400">
              <a:solidFill>
                <a:srgbClr val="80878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6" name="Shape 431"/>
            <p:cNvSpPr/>
            <p:nvPr/>
          </p:nvSpPr>
          <p:spPr>
            <a:xfrm flipV="1">
              <a:off x="5841570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7" name="Shape 432"/>
            <p:cNvSpPr/>
            <p:nvPr/>
          </p:nvSpPr>
          <p:spPr>
            <a:xfrm flipV="1">
              <a:off x="8290382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8" name="Shape 433"/>
            <p:cNvSpPr/>
            <p:nvPr/>
          </p:nvSpPr>
          <p:spPr>
            <a:xfrm flipV="1">
              <a:off x="3392757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9" name="Shape 434"/>
            <p:cNvSpPr/>
            <p:nvPr/>
          </p:nvSpPr>
          <p:spPr>
            <a:xfrm flipV="1">
              <a:off x="943944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0" name="Shape 435"/>
            <p:cNvSpPr/>
            <p:nvPr/>
          </p:nvSpPr>
          <p:spPr>
            <a:xfrm>
              <a:off x="1517569" y="4013638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1" name="Shape 436"/>
            <p:cNvSpPr/>
            <p:nvPr/>
          </p:nvSpPr>
          <p:spPr>
            <a:xfrm>
              <a:off x="3966382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2" name="Shape 437"/>
            <p:cNvSpPr/>
            <p:nvPr/>
          </p:nvSpPr>
          <p:spPr>
            <a:xfrm>
              <a:off x="6415195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pic>
          <p:nvPicPr>
            <p:cNvPr id="23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898" y="3814192"/>
              <a:ext cx="419101" cy="4191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pasted-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411" y="3837350"/>
              <a:ext cx="3937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pasted-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3875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pasted-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2687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pasted-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4373" y="2304091"/>
              <a:ext cx="11938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" name="pasted-imag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5761" y="2304091"/>
              <a:ext cx="19050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pasted-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0102" y="2312003"/>
              <a:ext cx="16129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pasted-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20413" y="2304091"/>
              <a:ext cx="25146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pasted-image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81607" y="5314150"/>
              <a:ext cx="622301" cy="330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31325" y="5314150"/>
              <a:ext cx="571501" cy="3048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pasted-image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38013" y="5307109"/>
              <a:ext cx="279401" cy="3302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582609" y="1605545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Example) </a:t>
            </a:r>
            <a:endParaRPr lang="en-US" sz="28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8589" y="1693857"/>
            <a:ext cx="3033778" cy="36326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65300" y="5259847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432FF"/>
                </a:solidFill>
              </a:rPr>
              <a:t>Read</a:t>
            </a:r>
            <a:r>
              <a:rPr lang="en-US" sz="2800" i="1" dirty="0"/>
              <a:t>, </a:t>
            </a:r>
            <a:r>
              <a:rPr lang="en-US" sz="2800" i="1" dirty="0">
                <a:solidFill>
                  <a:srgbClr val="FF0000"/>
                </a:solidFill>
              </a:rPr>
              <a:t>Update</a:t>
            </a:r>
            <a:r>
              <a:rPr lang="en-US" sz="2800" i="1" dirty="0"/>
              <a:t> and </a:t>
            </a:r>
            <a:r>
              <a:rPr lang="en-US" sz="2800" i="1" dirty="0">
                <a:solidFill>
                  <a:srgbClr val="EA00EE"/>
                </a:solidFill>
              </a:rPr>
              <a:t>Predict</a:t>
            </a:r>
            <a:endParaRPr lang="en-US" sz="2800" dirty="0">
              <a:solidFill>
                <a:srgbClr val="EA00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694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9BB4B-AA54-894E-BB36-9CECA6E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Parametrization – Transformers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C43F2-48FA-F04F-91BF-2C5E4E9D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Stack multiple layers of attention to build a transformer</a:t>
            </a:r>
          </a:p>
          <a:p>
            <a:pPr lvl="1"/>
            <a:r>
              <a:rPr lang="en-US"/>
              <a:t>Vaswani et al. [2017] – Attention is all you need</a:t>
            </a:r>
          </a:p>
          <a:p>
            <a:pPr lvl="1"/>
            <a:endParaRPr lang="en-US"/>
          </a:p>
          <a:p>
            <a:r>
              <a:rPr lang="en-US"/>
              <a:t>A transformer block consists of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Multi-headed attention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Residual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Feedforward layer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Point-wise nonlinearity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Residual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(Layer) normalization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DAFF-7A54-0C40-B063-770BDAD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4D39-A401-2343-85AB-A15CF02263D2}" type="slidenum">
              <a:rPr lang="en-US" smtClean="0"/>
              <a:t>60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A06F9-73F8-7E4B-BE90-25C0FFDC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6703" y="79289"/>
            <a:ext cx="5571543" cy="6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92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46EC-BB5C-7649-9709-EA11DA30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we have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433F-79EC-4044-AEAD-95063DBD7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249"/>
          </a:xfrm>
        </p:spPr>
        <p:txBody>
          <a:bodyPr>
            <a:normAutofit/>
          </a:bodyPr>
          <a:lstStyle/>
          <a:p>
            <a:r>
              <a:rPr lang="en-US" dirty="0"/>
              <a:t>Recurrent language modeling</a:t>
            </a:r>
          </a:p>
          <a:p>
            <a:r>
              <a:rPr lang="en-US" dirty="0"/>
              <a:t>Neural machine translation</a:t>
            </a:r>
          </a:p>
          <a:p>
            <a:r>
              <a:rPr lang="en-US" dirty="0"/>
              <a:t>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11418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177225" y="2094567"/>
            <a:ext cx="8902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Inputs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Previous word 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Previous state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/>
              <a:t>Parameters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Input weight matrix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Transition weight matrix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Bias vector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/>
              <a:t>Naïve Transition Function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3035085" y="6472976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82024" y="6399250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322793" y="1502863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Transition Function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7539651" y="3618061"/>
            <a:ext cx="3508839" cy="1319542"/>
            <a:chOff x="334373" y="2304091"/>
            <a:chExt cx="9200641" cy="3340260"/>
          </a:xfrm>
        </p:grpSpPr>
        <p:sp>
          <p:nvSpPr>
            <p:cNvPr id="8" name="Shape 424"/>
            <p:cNvSpPr/>
            <p:nvPr/>
          </p:nvSpPr>
          <p:spPr>
            <a:xfrm>
              <a:off x="5278355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9" name="Shape 425"/>
            <p:cNvSpPr/>
            <p:nvPr/>
          </p:nvSpPr>
          <p:spPr>
            <a:xfrm flipV="1">
              <a:off x="5847073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0" name="Shape 426"/>
            <p:cNvSpPr/>
            <p:nvPr/>
          </p:nvSpPr>
          <p:spPr>
            <a:xfrm>
              <a:off x="7727168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2" name="Shape 427"/>
            <p:cNvSpPr/>
            <p:nvPr/>
          </p:nvSpPr>
          <p:spPr>
            <a:xfrm flipV="1">
              <a:off x="8295887" y="4623054"/>
              <a:ext cx="1" cy="636569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3" name="Shape 428"/>
            <p:cNvSpPr/>
            <p:nvPr/>
          </p:nvSpPr>
          <p:spPr>
            <a:xfrm>
              <a:off x="2829542" y="3469179"/>
              <a:ext cx="1101090" cy="1109127"/>
            </a:xfrm>
            <a:prstGeom prst="ellipse">
              <a:avLst/>
            </a:prstGeom>
            <a:ln w="25400">
              <a:solidFill>
                <a:srgbClr val="0433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4" name="Shape 429"/>
            <p:cNvSpPr/>
            <p:nvPr/>
          </p:nvSpPr>
          <p:spPr>
            <a:xfrm flipV="1">
              <a:off x="3398261" y="4623054"/>
              <a:ext cx="1" cy="636568"/>
            </a:xfrm>
            <a:prstGeom prst="line">
              <a:avLst/>
            </a:prstGeom>
            <a:ln w="254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5" name="Shape 430"/>
            <p:cNvSpPr/>
            <p:nvPr/>
          </p:nvSpPr>
          <p:spPr>
            <a:xfrm>
              <a:off x="380729" y="3469179"/>
              <a:ext cx="1101090" cy="1109127"/>
            </a:xfrm>
            <a:prstGeom prst="ellipse">
              <a:avLst/>
            </a:prstGeom>
            <a:ln w="25400">
              <a:solidFill>
                <a:srgbClr val="80878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6" name="Shape 431"/>
            <p:cNvSpPr/>
            <p:nvPr/>
          </p:nvSpPr>
          <p:spPr>
            <a:xfrm flipV="1">
              <a:off x="5841570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7" name="Shape 432"/>
            <p:cNvSpPr/>
            <p:nvPr/>
          </p:nvSpPr>
          <p:spPr>
            <a:xfrm flipV="1">
              <a:off x="8290382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8" name="Shape 433"/>
            <p:cNvSpPr/>
            <p:nvPr/>
          </p:nvSpPr>
          <p:spPr>
            <a:xfrm flipV="1">
              <a:off x="3392757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9" name="Shape 434"/>
            <p:cNvSpPr/>
            <p:nvPr/>
          </p:nvSpPr>
          <p:spPr>
            <a:xfrm flipV="1">
              <a:off x="943944" y="2821479"/>
              <a:ext cx="1" cy="636568"/>
            </a:xfrm>
            <a:prstGeom prst="line">
              <a:avLst/>
            </a:prstGeom>
            <a:ln w="25400">
              <a:solidFill>
                <a:srgbClr val="FF40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0" name="Shape 435"/>
            <p:cNvSpPr/>
            <p:nvPr/>
          </p:nvSpPr>
          <p:spPr>
            <a:xfrm>
              <a:off x="1517569" y="4013638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1" name="Shape 436"/>
            <p:cNvSpPr/>
            <p:nvPr/>
          </p:nvSpPr>
          <p:spPr>
            <a:xfrm>
              <a:off x="3966382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2" name="Shape 437"/>
            <p:cNvSpPr/>
            <p:nvPr/>
          </p:nvSpPr>
          <p:spPr>
            <a:xfrm>
              <a:off x="6415195" y="4023742"/>
              <a:ext cx="1276223" cy="1"/>
            </a:xfrm>
            <a:prstGeom prst="line">
              <a:avLst/>
            </a:prstGeom>
            <a:ln w="25400">
              <a:solidFill>
                <a:srgbClr val="0433FF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pic>
          <p:nvPicPr>
            <p:cNvPr id="23" name="pasted-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898" y="3814192"/>
              <a:ext cx="419101" cy="4191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pasted-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1411" y="3837350"/>
              <a:ext cx="3937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pasted-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3875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pasted-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2687" y="3837350"/>
              <a:ext cx="406401" cy="406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pasted-imag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373" y="2304091"/>
              <a:ext cx="11938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" name="pasted-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5761" y="2304091"/>
              <a:ext cx="19050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pasted-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70102" y="2312003"/>
              <a:ext cx="16129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pasted-image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20413" y="2304091"/>
              <a:ext cx="2514601" cy="4699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pasted-image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1607" y="5314150"/>
              <a:ext cx="622301" cy="330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31325" y="5314150"/>
              <a:ext cx="571501" cy="3048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pasted-image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38013" y="5307109"/>
              <a:ext cx="279401" cy="3302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" name="Rounded Rectangle 4"/>
          <p:cNvSpPr/>
          <p:nvPr/>
        </p:nvSpPr>
        <p:spPr>
          <a:xfrm>
            <a:off x="8306094" y="4000649"/>
            <a:ext cx="818618" cy="600232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5336" y="1587930"/>
            <a:ext cx="2743784" cy="36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5277" y="2501863"/>
            <a:ext cx="2545297" cy="28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67382" y="2883938"/>
            <a:ext cx="1129846" cy="288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39898" y="3618061"/>
            <a:ext cx="1472000" cy="288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97229" y="3989358"/>
            <a:ext cx="1217829" cy="288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9327" y="4359892"/>
            <a:ext cx="814629" cy="28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75953" y="5218797"/>
            <a:ext cx="665513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9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787191" y="2150842"/>
            <a:ext cx="890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400" dirty="0"/>
              <a:t>Naïve Transition Function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4139" y="6201554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47239" y="6201554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32759" y="1559137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Transition Function</a:t>
            </a:r>
            <a:endParaRPr lang="en-US" sz="2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6187441" y="4964817"/>
            <a:ext cx="4480561" cy="1704754"/>
            <a:chOff x="4600571" y="4795835"/>
            <a:chExt cx="4349753" cy="1603609"/>
          </a:xfrm>
        </p:grpSpPr>
        <p:grpSp>
          <p:nvGrpSpPr>
            <p:cNvPr id="4" name="Group 3"/>
            <p:cNvGrpSpPr/>
            <p:nvPr/>
          </p:nvGrpSpPr>
          <p:grpSpPr>
            <a:xfrm>
              <a:off x="4600571" y="4795835"/>
              <a:ext cx="4349753" cy="1603609"/>
              <a:chOff x="334373" y="2304091"/>
              <a:chExt cx="9200641" cy="3340260"/>
            </a:xfrm>
          </p:grpSpPr>
          <p:sp>
            <p:nvSpPr>
              <p:cNvPr id="8" name="Shape 424"/>
              <p:cNvSpPr/>
              <p:nvPr/>
            </p:nvSpPr>
            <p:spPr>
              <a:xfrm>
                <a:off x="5278355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9" name="Shape 425"/>
              <p:cNvSpPr/>
              <p:nvPr/>
            </p:nvSpPr>
            <p:spPr>
              <a:xfrm flipV="1">
                <a:off x="5847073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0" name="Shape 426"/>
              <p:cNvSpPr/>
              <p:nvPr/>
            </p:nvSpPr>
            <p:spPr>
              <a:xfrm>
                <a:off x="7727168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2" name="Shape 427"/>
              <p:cNvSpPr/>
              <p:nvPr/>
            </p:nvSpPr>
            <p:spPr>
              <a:xfrm flipV="1">
                <a:off x="8295887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3" name="Shape 428"/>
              <p:cNvSpPr/>
              <p:nvPr/>
            </p:nvSpPr>
            <p:spPr>
              <a:xfrm>
                <a:off x="2829542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4" name="Shape 429"/>
              <p:cNvSpPr/>
              <p:nvPr/>
            </p:nvSpPr>
            <p:spPr>
              <a:xfrm flipV="1">
                <a:off x="3398261" y="4623054"/>
                <a:ext cx="1" cy="636568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5" name="Shape 430"/>
              <p:cNvSpPr/>
              <p:nvPr/>
            </p:nvSpPr>
            <p:spPr>
              <a:xfrm>
                <a:off x="380729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808785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6" name="Shape 431"/>
              <p:cNvSpPr/>
              <p:nvPr/>
            </p:nvSpPr>
            <p:spPr>
              <a:xfrm flipV="1">
                <a:off x="5841570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7" name="Shape 432"/>
              <p:cNvSpPr/>
              <p:nvPr/>
            </p:nvSpPr>
            <p:spPr>
              <a:xfrm flipV="1">
                <a:off x="8290382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8" name="Shape 433"/>
              <p:cNvSpPr/>
              <p:nvPr/>
            </p:nvSpPr>
            <p:spPr>
              <a:xfrm flipV="1">
                <a:off x="3392757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9" name="Shape 434"/>
              <p:cNvSpPr/>
              <p:nvPr/>
            </p:nvSpPr>
            <p:spPr>
              <a:xfrm flipV="1">
                <a:off x="943944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0" name="Shape 435"/>
              <p:cNvSpPr/>
              <p:nvPr/>
            </p:nvSpPr>
            <p:spPr>
              <a:xfrm>
                <a:off x="1517569" y="4013638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1" name="Shape 436"/>
              <p:cNvSpPr/>
              <p:nvPr/>
            </p:nvSpPr>
            <p:spPr>
              <a:xfrm>
                <a:off x="3966382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2" name="Shape 437"/>
              <p:cNvSpPr/>
              <p:nvPr/>
            </p:nvSpPr>
            <p:spPr>
              <a:xfrm>
                <a:off x="6415195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pic>
            <p:nvPicPr>
              <p:cNvPr id="23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898" y="3814192"/>
                <a:ext cx="419101" cy="4191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1411" y="3837350"/>
                <a:ext cx="3937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3875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6" name="pasted-image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2687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7" name="pasted-image.pd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373" y="2304091"/>
                <a:ext cx="11938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5761" y="2304091"/>
                <a:ext cx="19050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9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0102" y="2312003"/>
                <a:ext cx="16129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0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0413" y="2304091"/>
                <a:ext cx="25146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1607" y="5314150"/>
                <a:ext cx="622301" cy="3302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2" name="pasted-image.pdf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1325" y="5314150"/>
                <a:ext cx="571501" cy="3048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3" name="pasted-image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8013" y="5307109"/>
                <a:ext cx="279401" cy="3302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5" name="Rounded Rectangle 4"/>
            <p:cNvSpPr/>
            <p:nvPr/>
          </p:nvSpPr>
          <p:spPr>
            <a:xfrm>
              <a:off x="5375973" y="5262863"/>
              <a:ext cx="1014805" cy="729448"/>
            </a:xfrm>
            <a:prstGeom prst="roundRect">
              <a:avLst/>
            </a:prstGeom>
            <a:solidFill>
              <a:schemeClr val="accent2">
                <a:alpha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5681" y="1645219"/>
            <a:ext cx="2743784" cy="36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9402" y="2610812"/>
            <a:ext cx="6655135" cy="360000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5117891" y="2491543"/>
            <a:ext cx="1500762" cy="600232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199863" y="4932866"/>
            <a:ext cx="32538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>
                <a:solidFill>
                  <a:schemeClr val="accent2"/>
                </a:solidFill>
              </a:rPr>
              <a:t>Trainable word </a:t>
            </a:r>
            <a:r>
              <a:rPr lang="en-US" sz="2600" b="1" i="1" dirty="0">
                <a:solidFill>
                  <a:schemeClr val="accent2"/>
                </a:solidFill>
              </a:rPr>
              <a:t>vector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6821696" y="2484580"/>
            <a:ext cx="1165417" cy="600232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4332141" y="2484580"/>
            <a:ext cx="785751" cy="600232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3847" y="3524994"/>
            <a:ext cx="363593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>
                <a:solidFill>
                  <a:schemeClr val="tx2"/>
                </a:solidFill>
              </a:rPr>
              <a:t>Element-wise </a:t>
            </a:r>
            <a:r>
              <a:rPr lang="en-US" sz="2600" b="1" i="1">
                <a:solidFill>
                  <a:schemeClr val="tx2"/>
                </a:solidFill>
              </a:rPr>
              <a:t>nonlinear </a:t>
            </a:r>
          </a:p>
          <a:p>
            <a:r>
              <a:rPr lang="en-US" sz="2600" b="1" i="1" dirty="0">
                <a:solidFill>
                  <a:schemeClr val="tx2"/>
                </a:solidFill>
              </a:rPr>
              <a:t>transformation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45384" y="3925469"/>
            <a:ext cx="365798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>
                <a:solidFill>
                  <a:schemeClr val="accent4"/>
                </a:solidFill>
              </a:rPr>
              <a:t>Linear transformation of</a:t>
            </a:r>
          </a:p>
          <a:p>
            <a:r>
              <a:rPr lang="en-US" sz="2600" b="1" i="1" dirty="0">
                <a:solidFill>
                  <a:schemeClr val="accent4"/>
                </a:solidFill>
              </a:rPr>
              <a:t>previous state</a:t>
            </a:r>
          </a:p>
        </p:txBody>
      </p:sp>
      <p:cxnSp>
        <p:nvCxnSpPr>
          <p:cNvPr id="51" name="Straight Arrow Connector 50"/>
          <p:cNvCxnSpPr>
            <a:stCxn id="35" idx="0"/>
            <a:endCxn id="46" idx="2"/>
          </p:cNvCxnSpPr>
          <p:nvPr/>
        </p:nvCxnSpPr>
        <p:spPr>
          <a:xfrm flipV="1">
            <a:off x="3826782" y="3091775"/>
            <a:ext cx="2041490" cy="184109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0"/>
            <a:endCxn id="47" idx="2"/>
          </p:cNvCxnSpPr>
          <p:nvPr/>
        </p:nvCxnSpPr>
        <p:spPr>
          <a:xfrm flipH="1" flipV="1">
            <a:off x="7404404" y="3084813"/>
            <a:ext cx="69974" cy="84065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9" idx="0"/>
            <a:endCxn id="48" idx="2"/>
          </p:cNvCxnSpPr>
          <p:nvPr/>
        </p:nvCxnSpPr>
        <p:spPr>
          <a:xfrm flipV="1">
            <a:off x="2631814" y="3084812"/>
            <a:ext cx="2093203" cy="44018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12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911034" y="2255807"/>
            <a:ext cx="8902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400" dirty="0"/>
              <a:t>Inputs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Current state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/>
              <a:t>Parameters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Readout weight matrix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/>
              <a:t>Bias vector</a:t>
            </a:r>
          </a:p>
          <a:p>
            <a:pPr marL="571500" indent="-571500">
              <a:buFont typeface="Arial" charset="0"/>
              <a:buChar char="•"/>
            </a:pPr>
            <a:endParaRPr lang="en-US" sz="2400" dirty="0"/>
          </a:p>
          <a:p>
            <a:pPr marL="571500" indent="-571500">
              <a:buFont typeface="Arial" charset="0"/>
              <a:buChar char="•"/>
            </a:pPr>
            <a:r>
              <a:rPr lang="en-US" sz="2400" dirty="0" err="1"/>
              <a:t>Softmax</a:t>
            </a:r>
            <a:r>
              <a:rPr lang="en-US" sz="2400" dirty="0"/>
              <a:t> Readout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Recurrent Language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039873" y="6505752"/>
            <a:ext cx="3091164" cy="1978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92973" y="6505752"/>
            <a:ext cx="1647716" cy="3522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56602" y="1664103"/>
            <a:ext cx="890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Readout Function</a:t>
            </a:r>
            <a:endParaRPr lang="en-US" sz="2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07498" y="2727665"/>
            <a:ext cx="3508839" cy="1392064"/>
            <a:chOff x="5679132" y="3832770"/>
            <a:chExt cx="3508839" cy="1392064"/>
          </a:xfrm>
        </p:grpSpPr>
        <p:grpSp>
          <p:nvGrpSpPr>
            <p:cNvPr id="4" name="Group 3"/>
            <p:cNvGrpSpPr/>
            <p:nvPr/>
          </p:nvGrpSpPr>
          <p:grpSpPr>
            <a:xfrm>
              <a:off x="5679132" y="3905292"/>
              <a:ext cx="3508839" cy="1319542"/>
              <a:chOff x="334373" y="2304091"/>
              <a:chExt cx="9200641" cy="3340260"/>
            </a:xfrm>
          </p:grpSpPr>
          <p:sp>
            <p:nvSpPr>
              <p:cNvPr id="8" name="Shape 424"/>
              <p:cNvSpPr/>
              <p:nvPr/>
            </p:nvSpPr>
            <p:spPr>
              <a:xfrm>
                <a:off x="5278355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9" name="Shape 425"/>
              <p:cNvSpPr/>
              <p:nvPr/>
            </p:nvSpPr>
            <p:spPr>
              <a:xfrm flipV="1">
                <a:off x="5847073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0" name="Shape 426"/>
              <p:cNvSpPr/>
              <p:nvPr/>
            </p:nvSpPr>
            <p:spPr>
              <a:xfrm>
                <a:off x="7727168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2" name="Shape 427"/>
              <p:cNvSpPr/>
              <p:nvPr/>
            </p:nvSpPr>
            <p:spPr>
              <a:xfrm flipV="1">
                <a:off x="8295887" y="4623054"/>
                <a:ext cx="1" cy="636569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3" name="Shape 428"/>
              <p:cNvSpPr/>
              <p:nvPr/>
            </p:nvSpPr>
            <p:spPr>
              <a:xfrm>
                <a:off x="2829542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0433FF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4" name="Shape 429"/>
              <p:cNvSpPr/>
              <p:nvPr/>
            </p:nvSpPr>
            <p:spPr>
              <a:xfrm flipV="1">
                <a:off x="3398261" y="4623054"/>
                <a:ext cx="1" cy="636568"/>
              </a:xfrm>
              <a:prstGeom prst="line">
                <a:avLst/>
              </a:prstGeom>
              <a:ln w="25400">
                <a:solidFill>
                  <a:srgbClr val="FF26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5" name="Shape 430"/>
              <p:cNvSpPr/>
              <p:nvPr/>
            </p:nvSpPr>
            <p:spPr>
              <a:xfrm>
                <a:off x="380729" y="3469179"/>
                <a:ext cx="1101090" cy="1109127"/>
              </a:xfrm>
              <a:prstGeom prst="ellipse">
                <a:avLst/>
              </a:prstGeom>
              <a:ln w="25400">
                <a:solidFill>
                  <a:srgbClr val="808785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6" name="Shape 431"/>
              <p:cNvSpPr/>
              <p:nvPr/>
            </p:nvSpPr>
            <p:spPr>
              <a:xfrm flipV="1">
                <a:off x="5841570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7" name="Shape 432"/>
              <p:cNvSpPr/>
              <p:nvPr/>
            </p:nvSpPr>
            <p:spPr>
              <a:xfrm flipV="1">
                <a:off x="8290382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8" name="Shape 433"/>
              <p:cNvSpPr/>
              <p:nvPr/>
            </p:nvSpPr>
            <p:spPr>
              <a:xfrm flipV="1">
                <a:off x="3392757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19" name="Shape 434"/>
              <p:cNvSpPr/>
              <p:nvPr/>
            </p:nvSpPr>
            <p:spPr>
              <a:xfrm flipV="1">
                <a:off x="943944" y="2821479"/>
                <a:ext cx="1" cy="636568"/>
              </a:xfrm>
              <a:prstGeom prst="line">
                <a:avLst/>
              </a:prstGeom>
              <a:ln w="25400">
                <a:solidFill>
                  <a:srgbClr val="FF40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0" name="Shape 435"/>
              <p:cNvSpPr/>
              <p:nvPr/>
            </p:nvSpPr>
            <p:spPr>
              <a:xfrm>
                <a:off x="1517569" y="4013638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1" name="Shape 436"/>
              <p:cNvSpPr/>
              <p:nvPr/>
            </p:nvSpPr>
            <p:spPr>
              <a:xfrm>
                <a:off x="3966382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sp>
            <p:nvSpPr>
              <p:cNvPr id="22" name="Shape 437"/>
              <p:cNvSpPr/>
              <p:nvPr/>
            </p:nvSpPr>
            <p:spPr>
              <a:xfrm>
                <a:off x="6415195" y="4023742"/>
                <a:ext cx="1276223" cy="1"/>
              </a:xfrm>
              <a:prstGeom prst="line">
                <a:avLst/>
              </a:prstGeom>
              <a:ln w="25400">
                <a:solidFill>
                  <a:srgbClr val="0433FF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600"/>
              </a:p>
            </p:txBody>
          </p:sp>
          <p:pic>
            <p:nvPicPr>
              <p:cNvPr id="23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898" y="3814192"/>
                <a:ext cx="419101" cy="4191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1411" y="3837350"/>
                <a:ext cx="3937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3875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6" name="pasted-image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2687" y="3837350"/>
                <a:ext cx="406401" cy="4064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7" name="pasted-image.pd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373" y="2304091"/>
                <a:ext cx="11938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5761" y="2304091"/>
                <a:ext cx="19050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9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0102" y="2312003"/>
                <a:ext cx="16129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0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0413" y="2304091"/>
                <a:ext cx="2514601" cy="4699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1607" y="5314150"/>
                <a:ext cx="622301" cy="3302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2" name="pasted-image.pdf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1325" y="5314150"/>
                <a:ext cx="571501" cy="30480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3" name="pasted-image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8013" y="5307109"/>
                <a:ext cx="279401" cy="3302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5" name="Rounded Rectangle 4"/>
            <p:cNvSpPr/>
            <p:nvPr/>
          </p:nvSpPr>
          <p:spPr>
            <a:xfrm>
              <a:off x="7425650" y="3832770"/>
              <a:ext cx="719108" cy="600232"/>
            </a:xfrm>
            <a:prstGeom prst="roundRect">
              <a:avLst/>
            </a:prstGeom>
            <a:solidFill>
              <a:schemeClr val="accent2">
                <a:alpha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4756" y="1747135"/>
            <a:ext cx="3570811" cy="36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4755" y="2679992"/>
            <a:ext cx="864000" cy="288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6866" y="3375477"/>
            <a:ext cx="1392000" cy="288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35718" y="3775264"/>
            <a:ext cx="968000" cy="288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02954" y="4699244"/>
            <a:ext cx="8321040" cy="10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50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2802</Words>
  <Application>Microsoft Macintosh PowerPoint</Application>
  <PresentationFormat>Widescreen</PresentationFormat>
  <Paragraphs>585</Paragraphs>
  <Slides>61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Garamond</vt:lpstr>
      <vt:lpstr>Gill Sans SemiBold</vt:lpstr>
      <vt:lpstr>Lucida Sans</vt:lpstr>
      <vt:lpstr>Source Sans Pro</vt:lpstr>
      <vt:lpstr>Times</vt:lpstr>
      <vt:lpstr>Office Theme</vt:lpstr>
      <vt:lpstr>Reference text 1</vt:lpstr>
      <vt:lpstr>Reference textbook 2</vt:lpstr>
      <vt:lpstr>Reference textbook 3</vt:lpstr>
      <vt:lpstr>Machine Translation</vt:lpstr>
      <vt:lpstr>Recurrent Language Modeling</vt:lpstr>
      <vt:lpstr>Recurrent Language Model</vt:lpstr>
      <vt:lpstr>Building a Recurrent Language Model</vt:lpstr>
      <vt:lpstr>Building a Recurrent Language Model</vt:lpstr>
      <vt:lpstr>Building a Recurrent Language Model</vt:lpstr>
      <vt:lpstr>Building a Recurrent Language Model</vt:lpstr>
      <vt:lpstr>Training a Recurrent Language Model</vt:lpstr>
      <vt:lpstr>Minibatch Stochastic Gradient Descent</vt:lpstr>
      <vt:lpstr>Minibatch Stochastic Gradient Descent</vt:lpstr>
      <vt:lpstr>Minibatch Stochastic Gradient Descent</vt:lpstr>
      <vt:lpstr>Backpropagation through Time</vt:lpstr>
      <vt:lpstr>Backpropagation through Time</vt:lpstr>
      <vt:lpstr>Backpropagation through Time</vt:lpstr>
      <vt:lpstr>Backpropagation through Time</vt:lpstr>
      <vt:lpstr>Backpropagation through Time</vt:lpstr>
      <vt:lpstr>Backpropagation through Time</vt:lpstr>
      <vt:lpstr>Backpropagation through Time</vt:lpstr>
      <vt:lpstr>Backpropagation through Time</vt:lpstr>
      <vt:lpstr>Gated Recurrent Unit</vt:lpstr>
      <vt:lpstr>Gated Recurrent Unit</vt:lpstr>
      <vt:lpstr>Gated Recurrent Unit</vt:lpstr>
      <vt:lpstr>Gated Recurrent Unit</vt:lpstr>
      <vt:lpstr>Gated Recurrent Unit</vt:lpstr>
      <vt:lpstr>Gated Recurrent Unit</vt:lpstr>
      <vt:lpstr>Machine Translation:  a Natural Extension of  Neural Language Modeling</vt:lpstr>
      <vt:lpstr>Machine Translation</vt:lpstr>
      <vt:lpstr>Token Representation – One-hot Vectors </vt:lpstr>
      <vt:lpstr>Encoder – Source Sentence Representation</vt:lpstr>
      <vt:lpstr>Encoder – Source Sentence Representation</vt:lpstr>
      <vt:lpstr>Encoder – Source Sentence Representation</vt:lpstr>
      <vt:lpstr>Decoder – Language Modelling</vt:lpstr>
      <vt:lpstr>Decoder – Conditional Language Modelling</vt:lpstr>
      <vt:lpstr>Decoder – Conditional Language Modelling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</vt:lpstr>
      <vt:lpstr>RNN Neural Machine Translation</vt:lpstr>
      <vt:lpstr>RNN Neural Machine Translation</vt:lpstr>
      <vt:lpstr>RNN Neural Machine Translation</vt:lpstr>
      <vt:lpstr>RNN Neural Machine Translation</vt:lpstr>
      <vt:lpstr>PowerPoint Presentation</vt:lpstr>
      <vt:lpstr>In practice,</vt:lpstr>
      <vt:lpstr>In practice,</vt:lpstr>
      <vt:lpstr>Attention Mechanism</vt:lpstr>
      <vt:lpstr>RNN Neural Machine Translation [Bahdanau et al., 2015]</vt:lpstr>
      <vt:lpstr>Gated recurrent units to attention</vt:lpstr>
      <vt:lpstr>Side-note: gated recurrent units to attention</vt:lpstr>
      <vt:lpstr>Gated recurrent units to causal attention</vt:lpstr>
      <vt:lpstr>Gated recurrent units to non-causal attention</vt:lpstr>
      <vt:lpstr>Non-causal attention and positional embedding</vt:lpstr>
      <vt:lpstr>Nonlinear Attention</vt:lpstr>
      <vt:lpstr>Full self-attention layer</vt:lpstr>
      <vt:lpstr>Parametrization – Transformers</vt:lpstr>
      <vt:lpstr>Today we have covered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Kyunghyun Cho</dc:creator>
  <cp:lastModifiedBy>Kyunghyun Cho</cp:lastModifiedBy>
  <cp:revision>86</cp:revision>
  <dcterms:created xsi:type="dcterms:W3CDTF">2019-03-09T23:00:49Z</dcterms:created>
  <dcterms:modified xsi:type="dcterms:W3CDTF">2020-03-16T20:53:33Z</dcterms:modified>
</cp:coreProperties>
</file>